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404" r:id="rId2"/>
    <p:sldId id="282" r:id="rId3"/>
    <p:sldId id="271" r:id="rId4"/>
    <p:sldId id="277" r:id="rId5"/>
    <p:sldId id="281" r:id="rId6"/>
    <p:sldId id="261" r:id="rId7"/>
    <p:sldId id="273" r:id="rId8"/>
    <p:sldId id="263" r:id="rId9"/>
    <p:sldId id="272" r:id="rId10"/>
    <p:sldId id="275" r:id="rId11"/>
    <p:sldId id="265" r:id="rId12"/>
    <p:sldId id="284" r:id="rId13"/>
    <p:sldId id="274" r:id="rId14"/>
    <p:sldId id="285" r:id="rId15"/>
    <p:sldId id="270" r:id="rId16"/>
    <p:sldId id="268" r:id="rId17"/>
    <p:sldId id="276" r:id="rId18"/>
    <p:sldId id="279" r:id="rId19"/>
    <p:sldId id="269" r:id="rId2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C34"/>
    <a:srgbClr val="1B3764"/>
    <a:srgbClr val="F2CFCF"/>
    <a:srgbClr val="FFF1B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0" autoAdjust="0"/>
    <p:restoredTop sz="84306" autoAdjust="0"/>
  </p:normalViewPr>
  <p:slideViewPr>
    <p:cSldViewPr snapToGrid="0">
      <p:cViewPr varScale="1">
        <p:scale>
          <a:sx n="137" d="100"/>
          <a:sy n="137" d="100"/>
        </p:scale>
        <p:origin x="510" y="132"/>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12/12/2023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who you are and why you are here! </a:t>
            </a:r>
          </a:p>
          <a:p>
            <a:r>
              <a:rPr lang="en-US" dirty="0"/>
              <a:t>-- Recent masters graduate looking for PhD options, met Daniela at imbizo and got super interested in her work. A bit about my background, </a:t>
            </a:r>
            <a:endParaRPr lang="en-IN" dirty="0"/>
          </a:p>
        </p:txBody>
      </p:sp>
      <p:sp>
        <p:nvSpPr>
          <p:cNvPr id="4" name="Slide Number Placeholder 3"/>
          <p:cNvSpPr>
            <a:spLocks noGrp="1"/>
          </p:cNvSpPr>
          <p:nvPr>
            <p:ph type="sldNum" sz="quarter" idx="5"/>
          </p:nvPr>
        </p:nvSpPr>
        <p:spPr/>
        <p:txBody>
          <a:bodyPr/>
          <a:lstStyle/>
          <a:p>
            <a:fld id="{26085CEC-BB96-4212-A5DC-11F7F8F5C763}" type="slidenum">
              <a:rPr lang="en-IN" smtClean="0"/>
              <a:t>1</a:t>
            </a:fld>
            <a:endParaRPr lang="en-IN"/>
          </a:p>
        </p:txBody>
      </p:sp>
    </p:spTree>
    <p:extLst>
      <p:ext uri="{BB962C8B-B14F-4D97-AF65-F5344CB8AC3E}">
        <p14:creationId xmlns:p14="http://schemas.microsoft.com/office/powerpoint/2010/main" val="1898264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1514742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3735441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73883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12/12/2023 13:44</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12/12/2023 13:44</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12/12/2023 13:44</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12/12/2023 13:44</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12/12/2023 13:44</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12/12/2023 13:44</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12/12/2023 13:44</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12/12/2023 13:44</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12/12/2023 13:44</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12/12/2023 13:44</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12/12/2023 13:44</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12/12/2023 13:44</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40.png"/><Relationship Id="rId7"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sv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41.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0.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emf"/><Relationship Id="rId15" Type="http://schemas.openxmlformats.org/officeDocument/2006/relationships/image" Target="../media/image16.jpeg"/><Relationship Id="rId10"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4.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8.sv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4.png"/><Relationship Id="rId18" Type="http://schemas.openxmlformats.org/officeDocument/2006/relationships/image" Target="../media/image37.svg"/><Relationship Id="rId3" Type="http://schemas.openxmlformats.org/officeDocument/2006/relationships/image" Target="../media/image29.png"/><Relationship Id="rId7" Type="http://schemas.openxmlformats.org/officeDocument/2006/relationships/image" Target="../media/image12.png"/><Relationship Id="rId12" Type="http://schemas.microsoft.com/office/2007/relationships/hdphoto" Target="../media/hdphoto4.wdp"/><Relationship Id="rId17" Type="http://schemas.openxmlformats.org/officeDocument/2006/relationships/image" Target="../media/image36.png"/><Relationship Id="rId2" Type="http://schemas.openxmlformats.org/officeDocument/2006/relationships/notesSlide" Target="../notesSlides/notesSlide4.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3.png"/><Relationship Id="rId5" Type="http://schemas.openxmlformats.org/officeDocument/2006/relationships/image" Target="../media/image31.png"/><Relationship Id="rId15" Type="http://schemas.openxmlformats.org/officeDocument/2006/relationships/image" Target="../media/image35.png"/><Relationship Id="rId10" Type="http://schemas.microsoft.com/office/2007/relationships/hdphoto" Target="../media/hdphoto3.wdp"/><Relationship Id="rId19" Type="http://schemas.openxmlformats.org/officeDocument/2006/relationships/image" Target="../media/image38.jpg"/><Relationship Id="rId4" Type="http://schemas.openxmlformats.org/officeDocument/2006/relationships/image" Target="../media/image30.png"/><Relationship Id="rId9" Type="http://schemas.openxmlformats.org/officeDocument/2006/relationships/image" Target="../media/image32.png"/><Relationship Id="rId14" Type="http://schemas.microsoft.com/office/2007/relationships/hdphoto" Target="../media/hdphoto5.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36CE-548C-441F-B47D-CF8B89EA0CA9}"/>
              </a:ext>
            </a:extLst>
          </p:cNvPr>
          <p:cNvSpPr>
            <a:spLocks noGrp="1"/>
          </p:cNvSpPr>
          <p:nvPr>
            <p:ph type="title"/>
          </p:nvPr>
        </p:nvSpPr>
        <p:spPr>
          <a:xfrm>
            <a:off x="2152650" y="-128506"/>
            <a:ext cx="7886700" cy="1325563"/>
          </a:xfrm>
        </p:spPr>
        <p:txBody>
          <a:bodyPr/>
          <a:lstStyle/>
          <a:p>
            <a:pPr algn="ctr"/>
            <a:r>
              <a:rPr lang="en-US" dirty="0">
                <a:solidFill>
                  <a:schemeClr val="bg1"/>
                </a:solidFill>
              </a:rPr>
              <a:t>My Journey </a:t>
            </a:r>
            <a:endParaRPr lang="en-IN" dirty="0">
              <a:solidFill>
                <a:schemeClr val="bg1"/>
              </a:solidFill>
            </a:endParaRPr>
          </a:p>
        </p:txBody>
      </p:sp>
      <p:sp>
        <p:nvSpPr>
          <p:cNvPr id="6" name="TextBox 5">
            <a:extLst>
              <a:ext uri="{FF2B5EF4-FFF2-40B4-BE49-F238E27FC236}">
                <a16:creationId xmlns:a16="http://schemas.microsoft.com/office/drawing/2014/main" id="{DD4FBC9B-EED4-41BE-9193-A79D116B9A87}"/>
              </a:ext>
            </a:extLst>
          </p:cNvPr>
          <p:cNvSpPr txBox="1"/>
          <p:nvPr/>
        </p:nvSpPr>
        <p:spPr>
          <a:xfrm>
            <a:off x="936140" y="1353406"/>
            <a:ext cx="5311878" cy="5078313"/>
          </a:xfrm>
          <a:prstGeom prst="rect">
            <a:avLst/>
          </a:prstGeom>
          <a:noFill/>
        </p:spPr>
        <p:txBody>
          <a:bodyPr wrap="square" rtlCol="0">
            <a:spAutoFit/>
          </a:bodyPr>
          <a:lstStyle/>
          <a:p>
            <a:pPr algn="ctr"/>
            <a:r>
              <a:rPr lang="en-US" dirty="0"/>
              <a:t>2020 – Integrated Master’s in </a:t>
            </a:r>
            <a:r>
              <a:rPr lang="en-US" b="1" dirty="0"/>
              <a:t>Bioengineering </a:t>
            </a:r>
            <a:r>
              <a:rPr lang="en-US" dirty="0"/>
              <a:t>and</a:t>
            </a:r>
            <a:r>
              <a:rPr lang="en-US" b="1" dirty="0"/>
              <a:t> Medical Nanotechnology</a:t>
            </a:r>
            <a:endParaRPr lang="en-US" dirty="0"/>
          </a:p>
          <a:p>
            <a:r>
              <a:rPr lang="en-US" dirty="0"/>
              <a:t> </a:t>
            </a:r>
          </a:p>
          <a:p>
            <a:endParaRPr lang="en-US" dirty="0"/>
          </a:p>
          <a:p>
            <a:endParaRPr lang="en-US" dirty="0"/>
          </a:p>
          <a:p>
            <a:endParaRPr lang="en-US" dirty="0"/>
          </a:p>
          <a:p>
            <a:endParaRPr lang="en-US" dirty="0"/>
          </a:p>
          <a:p>
            <a:pPr marL="285750" indent="-285750">
              <a:buFontTx/>
              <a:buChar char="-"/>
            </a:pPr>
            <a:endParaRPr lang="en-US" dirty="0"/>
          </a:p>
          <a:p>
            <a:pPr marL="285750" indent="-285750">
              <a:buFontTx/>
              <a:buChar char="-"/>
            </a:pPr>
            <a:r>
              <a:rPr lang="en-US" dirty="0"/>
              <a:t>Neurobiology and cognitive sciences, Physiological control systems</a:t>
            </a:r>
          </a:p>
          <a:p>
            <a:pPr marL="285750" indent="-285750">
              <a:buFontTx/>
              <a:buChar char="-"/>
            </a:pPr>
            <a:r>
              <a:rPr lang="en-US" dirty="0"/>
              <a:t>Experience: Biomedical instrumentation, signal processing and 3D printing</a:t>
            </a:r>
          </a:p>
          <a:p>
            <a:endParaRPr lang="en-US" u="sng" dirty="0"/>
          </a:p>
          <a:p>
            <a:r>
              <a:rPr lang="en-US" u="sng" dirty="0"/>
              <a:t>Thesis </a:t>
            </a:r>
            <a:r>
              <a:rPr lang="en-US" dirty="0"/>
              <a:t>– Physiological tremors and essential tremors at Indian Institute of Technology Madras (IITM), India</a:t>
            </a:r>
          </a:p>
          <a:p>
            <a:pPr marL="285750" indent="-285750">
              <a:buFontTx/>
              <a:buChar char="-"/>
            </a:pPr>
            <a:endParaRPr lang="en-US" dirty="0"/>
          </a:p>
          <a:p>
            <a:r>
              <a:rPr lang="en-IN" i="1" dirty="0"/>
              <a:t>Why do we behave in a certain way??</a:t>
            </a:r>
          </a:p>
          <a:p>
            <a:endParaRPr lang="en-IN" dirty="0"/>
          </a:p>
        </p:txBody>
      </p:sp>
      <p:sp>
        <p:nvSpPr>
          <p:cNvPr id="7" name="TextBox 6">
            <a:extLst>
              <a:ext uri="{FF2B5EF4-FFF2-40B4-BE49-F238E27FC236}">
                <a16:creationId xmlns:a16="http://schemas.microsoft.com/office/drawing/2014/main" id="{E064D960-B6D7-48C1-AEE8-734D3A3021CD}"/>
              </a:ext>
            </a:extLst>
          </p:cNvPr>
          <p:cNvSpPr txBox="1"/>
          <p:nvPr/>
        </p:nvSpPr>
        <p:spPr>
          <a:xfrm>
            <a:off x="6913046" y="1443593"/>
            <a:ext cx="4844791" cy="4801314"/>
          </a:xfrm>
          <a:prstGeom prst="rect">
            <a:avLst/>
          </a:prstGeom>
          <a:noFill/>
        </p:spPr>
        <p:txBody>
          <a:bodyPr wrap="square" rtlCol="0">
            <a:spAutoFit/>
          </a:bodyPr>
          <a:lstStyle/>
          <a:p>
            <a:r>
              <a:rPr lang="en-US" dirty="0"/>
              <a:t>Present  – Master’s in </a:t>
            </a:r>
            <a:r>
              <a:rPr lang="en-US" b="1" dirty="0"/>
              <a:t>Integrative Neuroscience </a:t>
            </a:r>
          </a:p>
          <a:p>
            <a:endParaRPr lang="en-US" dirty="0"/>
          </a:p>
          <a:p>
            <a:endParaRPr lang="en-US" dirty="0"/>
          </a:p>
          <a:p>
            <a:endParaRPr lang="en-US" dirty="0"/>
          </a:p>
          <a:p>
            <a:endParaRPr lang="en-IN" dirty="0"/>
          </a:p>
          <a:p>
            <a:endParaRPr lang="en-IN" dirty="0"/>
          </a:p>
          <a:p>
            <a:endParaRPr lang="en-IN" dirty="0"/>
          </a:p>
          <a:p>
            <a:r>
              <a:rPr lang="en-IN" dirty="0"/>
              <a:t> - Systems, behaviour and theoretical neuroscience</a:t>
            </a:r>
          </a:p>
          <a:p>
            <a:endParaRPr lang="en-IN" dirty="0"/>
          </a:p>
          <a:p>
            <a:endParaRPr lang="en-IN" dirty="0"/>
          </a:p>
          <a:p>
            <a:endParaRPr lang="en-IN" dirty="0"/>
          </a:p>
          <a:p>
            <a:r>
              <a:rPr lang="en-IN" u="sng" dirty="0"/>
              <a:t>Present</a:t>
            </a:r>
            <a:r>
              <a:rPr lang="en-IN" dirty="0"/>
              <a:t> – Research Assistant/ Master thesis student in </a:t>
            </a:r>
            <a:r>
              <a:rPr lang="en-IN" dirty="0" err="1"/>
              <a:t>CortXplorer</a:t>
            </a:r>
            <a:r>
              <a:rPr lang="en-IN" dirty="0"/>
              <a:t> group, Leibniz Institute for Neurobiology, Magdeburg, Germany</a:t>
            </a:r>
          </a:p>
          <a:p>
            <a:endParaRPr lang="en-IN" dirty="0"/>
          </a:p>
          <a:p>
            <a:r>
              <a:rPr lang="en-IN" i="1" dirty="0"/>
              <a:t>Neural computation and behaviour</a:t>
            </a:r>
          </a:p>
        </p:txBody>
      </p:sp>
      <p:pic>
        <p:nvPicPr>
          <p:cNvPr id="8" name="Picture 2" descr="Bioengineering &amp; Medical Nanotechnology,SASTRA Thanjavur">
            <a:extLst>
              <a:ext uri="{FF2B5EF4-FFF2-40B4-BE49-F238E27FC236}">
                <a16:creationId xmlns:a16="http://schemas.microsoft.com/office/drawing/2014/main" id="{D361298D-9EC0-42C7-AF64-55C853F16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527" y="2276559"/>
            <a:ext cx="1033702" cy="10337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STRA Photo Gallery">
            <a:extLst>
              <a:ext uri="{FF2B5EF4-FFF2-40B4-BE49-F238E27FC236}">
                <a16:creationId xmlns:a16="http://schemas.microsoft.com/office/drawing/2014/main" id="{9D338CAB-B2F0-406C-9C6F-C894C0BBF5D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200216" y="2472392"/>
            <a:ext cx="1853610" cy="732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44E893B5-36AE-404D-BF18-46E9369B4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7915" y="2142061"/>
            <a:ext cx="2935052" cy="1057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170E907-1AFB-4FC0-B76A-3C5EF22C26DD}"/>
              </a:ext>
            </a:extLst>
          </p:cNvPr>
          <p:cNvPicPr>
            <a:picLocks noChangeAspect="1"/>
          </p:cNvPicPr>
          <p:nvPr/>
        </p:nvPicPr>
        <p:blipFill>
          <a:blip r:embed="rId6"/>
          <a:stretch>
            <a:fillRect/>
          </a:stretch>
        </p:blipFill>
        <p:spPr>
          <a:xfrm>
            <a:off x="17619831" y="3560764"/>
            <a:ext cx="1568282" cy="362590"/>
          </a:xfrm>
          <a:prstGeom prst="rect">
            <a:avLst/>
          </a:prstGeom>
        </p:spPr>
      </p:pic>
      <p:pic>
        <p:nvPicPr>
          <p:cNvPr id="19" name="Picture 18">
            <a:extLst>
              <a:ext uri="{FF2B5EF4-FFF2-40B4-BE49-F238E27FC236}">
                <a16:creationId xmlns:a16="http://schemas.microsoft.com/office/drawing/2014/main" id="{E747E1AB-7523-4080-B391-AC5A68B87111}"/>
              </a:ext>
            </a:extLst>
          </p:cNvPr>
          <p:cNvPicPr>
            <a:picLocks noChangeAspect="1"/>
          </p:cNvPicPr>
          <p:nvPr/>
        </p:nvPicPr>
        <p:blipFill>
          <a:blip r:embed="rId6"/>
          <a:stretch>
            <a:fillRect/>
          </a:stretch>
        </p:blipFill>
        <p:spPr>
          <a:xfrm>
            <a:off x="9093383" y="4160445"/>
            <a:ext cx="1568282" cy="362590"/>
          </a:xfrm>
          <a:prstGeom prst="rect">
            <a:avLst/>
          </a:prstGeom>
        </p:spPr>
      </p:pic>
      <p:sp>
        <p:nvSpPr>
          <p:cNvPr id="12" name="Rectangle 11">
            <a:extLst>
              <a:ext uri="{FF2B5EF4-FFF2-40B4-BE49-F238E27FC236}">
                <a16:creationId xmlns:a16="http://schemas.microsoft.com/office/drawing/2014/main" id="{395A4A11-367B-41A4-ACF2-965A16FE627C}"/>
              </a:ext>
            </a:extLst>
          </p:cNvPr>
          <p:cNvSpPr/>
          <p:nvPr/>
        </p:nvSpPr>
        <p:spPr>
          <a:xfrm>
            <a:off x="0" y="0"/>
            <a:ext cx="12192000" cy="961780"/>
          </a:xfrm>
          <a:prstGeom prst="rect">
            <a:avLst/>
          </a:prstGeom>
          <a:solidFill>
            <a:srgbClr val="1B37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CDC34"/>
                </a:solidFill>
              </a:rPr>
              <a:t>Vishal Kannan</a:t>
            </a:r>
            <a:endParaRPr lang="en-DE" sz="4000" dirty="0">
              <a:solidFill>
                <a:srgbClr val="FCDC34"/>
              </a:solidFill>
            </a:endParaRPr>
          </a:p>
        </p:txBody>
      </p:sp>
      <p:pic>
        <p:nvPicPr>
          <p:cNvPr id="17" name="Picture 16">
            <a:extLst>
              <a:ext uri="{FF2B5EF4-FFF2-40B4-BE49-F238E27FC236}">
                <a16:creationId xmlns:a16="http://schemas.microsoft.com/office/drawing/2014/main" id="{4417DA2B-43E0-4DAB-9765-530F9BC0F8BB}"/>
              </a:ext>
            </a:extLst>
          </p:cNvPr>
          <p:cNvPicPr>
            <a:picLocks noChangeAspect="1"/>
          </p:cNvPicPr>
          <p:nvPr/>
        </p:nvPicPr>
        <p:blipFill rotWithShape="1">
          <a:blip r:embed="rId7">
            <a:extLst>
              <a:ext uri="{28A0092B-C50C-407E-A947-70E740481C1C}">
                <a14:useLocalDpi xmlns:a14="http://schemas.microsoft.com/office/drawing/2010/main" val="0"/>
              </a:ext>
            </a:extLst>
          </a:blip>
          <a:srcRect t="24852" b="25658"/>
          <a:stretch/>
        </p:blipFill>
        <p:spPr>
          <a:xfrm>
            <a:off x="7013085" y="4031425"/>
            <a:ext cx="1881078" cy="620630"/>
          </a:xfrm>
          <a:prstGeom prst="rect">
            <a:avLst/>
          </a:prstGeom>
        </p:spPr>
      </p:pic>
    </p:spTree>
    <p:extLst>
      <p:ext uri="{BB962C8B-B14F-4D97-AF65-F5344CB8AC3E}">
        <p14:creationId xmlns:p14="http://schemas.microsoft.com/office/powerpoint/2010/main" val="965454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9232"/>
            <a:ext cx="2801085" cy="1249555"/>
          </a:xfrm>
          <a:prstGeom prst="rect">
            <a:avLst/>
          </a:prstGeom>
        </p:spPr>
      </p:pic>
      <p:grpSp>
        <p:nvGrpSpPr>
          <p:cNvPr id="4" name="Group 3">
            <a:extLst>
              <a:ext uri="{FF2B5EF4-FFF2-40B4-BE49-F238E27FC236}">
                <a16:creationId xmlns:a16="http://schemas.microsoft.com/office/drawing/2014/main" id="{D9064D00-3018-4D6B-9B4B-8C00FA3B747C}"/>
              </a:ext>
            </a:extLst>
          </p:cNvPr>
          <p:cNvGrpSpPr/>
          <p:nvPr/>
        </p:nvGrpSpPr>
        <p:grpSpPr>
          <a:xfrm>
            <a:off x="5980927" y="2401127"/>
            <a:ext cx="5319713" cy="4456873"/>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3"/>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p:nvPr/>
        </p:nvGrpSpPr>
        <p:grpSpPr>
          <a:xfrm>
            <a:off x="5980927" y="2408787"/>
            <a:ext cx="5319713" cy="4456873"/>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3"/>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3"/>
          <a:stretch>
            <a:fillRect/>
          </a:stretch>
        </p:blipFill>
        <p:spPr>
          <a:xfrm>
            <a:off x="5951819" y="2408787"/>
            <a:ext cx="5319713" cy="4456873"/>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51474" y="2009186"/>
            <a:ext cx="1798906" cy="648342"/>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886414" y="2034914"/>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8" name="Date Placeholder 17">
            <a:extLst>
              <a:ext uri="{FF2B5EF4-FFF2-40B4-BE49-F238E27FC236}">
                <a16:creationId xmlns:a16="http://schemas.microsoft.com/office/drawing/2014/main" id="{CF4DC027-7DDA-402E-AAAA-7E6734AD0633}"/>
              </a:ext>
            </a:extLst>
          </p:cNvPr>
          <p:cNvSpPr>
            <a:spLocks noGrp="1"/>
          </p:cNvSpPr>
          <p:nvPr>
            <p:ph type="dt" sz="half" idx="10"/>
          </p:nvPr>
        </p:nvSpPr>
        <p:spPr/>
        <p:txBody>
          <a:bodyPr/>
          <a:lstStyle/>
          <a:p>
            <a:fld id="{6F7DCF66-3132-4F09-9892-9A12A3E75BE7}" type="datetime8">
              <a:rPr lang="en-DE" smtClean="0"/>
              <a:t>12/12/2023 13:44</a:t>
            </a:fld>
            <a:endParaRPr lang="en-DE"/>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10</a:t>
            </a:fld>
            <a:endParaRPr lang="en-DE"/>
          </a:p>
        </p:txBody>
      </p:sp>
    </p:spTree>
    <p:extLst>
      <p:ext uri="{BB962C8B-B14F-4D97-AF65-F5344CB8AC3E}">
        <p14:creationId xmlns:p14="http://schemas.microsoft.com/office/powerpoint/2010/main" val="34273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B9BBC-9781-FE49-B9D0-6A96CF9D9847}"/>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123824" y="-100812"/>
            <a:ext cx="1170693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Shifts in frontal activity patterns: Exploitation to exploration</a:t>
            </a:r>
            <a:endParaRPr lang="en-DE" sz="36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1840C6A3-5912-41FD-BA6F-95EBBE1AE0FE}"/>
              </a:ext>
            </a:extLst>
          </p:cNvPr>
          <p:cNvPicPr>
            <a:picLocks noChangeAspect="1"/>
          </p:cNvPicPr>
          <p:nvPr/>
        </p:nvPicPr>
        <p:blipFill rotWithShape="1">
          <a:blip r:embed="rId3"/>
          <a:srcRect l="10518" t="23206"/>
          <a:stretch/>
        </p:blipFill>
        <p:spPr>
          <a:xfrm>
            <a:off x="-1" y="1155402"/>
            <a:ext cx="2801085" cy="1249555"/>
          </a:xfrm>
          <a:prstGeom prst="rect">
            <a:avLst/>
          </a:prstGeom>
        </p:spPr>
      </p:pic>
      <p:sp>
        <p:nvSpPr>
          <p:cNvPr id="2" name="TextBox 1">
            <a:extLst>
              <a:ext uri="{FF2B5EF4-FFF2-40B4-BE49-F238E27FC236}">
                <a16:creationId xmlns:a16="http://schemas.microsoft.com/office/drawing/2014/main" id="{60F4AAC4-9F5A-4195-A4F9-9E3393AC8409}"/>
              </a:ext>
            </a:extLst>
          </p:cNvPr>
          <p:cNvSpPr txBox="1"/>
          <p:nvPr/>
        </p:nvSpPr>
        <p:spPr>
          <a:xfrm>
            <a:off x="2906973" y="1454146"/>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570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42296"/>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7">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8">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12/12/2023 13:44</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11</a:t>
            </a:fld>
            <a:endParaRPr lang="en-DE"/>
          </a:p>
        </p:txBody>
      </p:sp>
    </p:spTree>
    <p:extLst>
      <p:ext uri="{BB962C8B-B14F-4D97-AF65-F5344CB8AC3E}">
        <p14:creationId xmlns:p14="http://schemas.microsoft.com/office/powerpoint/2010/main" val="353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50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1" grpId="0" animBg="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91566-5B90-4FEB-92A4-9C099A53DC14}"/>
              </a:ext>
            </a:extLst>
          </p:cNvPr>
          <p:cNvPicPr/>
          <p:nvPr/>
        </p:nvPicPr>
        <p:blipFill rotWithShape="1">
          <a:blip r:embed="rId2"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3" name="Rectangle 2">
            <a:extLst>
              <a:ext uri="{FF2B5EF4-FFF2-40B4-BE49-F238E27FC236}">
                <a16:creationId xmlns:a16="http://schemas.microsoft.com/office/drawing/2014/main" id="{B319FD20-9E79-D002-E64D-CE96EAC80FC9}"/>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50206CD-8F80-F10D-491A-1339CADF1A2D}"/>
              </a:ext>
            </a:extLst>
          </p:cNvPr>
          <p:cNvSpPr txBox="1">
            <a:spLocks/>
          </p:cNvSpPr>
          <p:nvPr/>
        </p:nvSpPr>
        <p:spPr>
          <a:xfrm>
            <a:off x="123825" y="-100812"/>
            <a:ext cx="1163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Shifts in layer specific activity patterns: Exploitation to exploration</a:t>
            </a:r>
            <a:endParaRPr lang="en-DE" sz="3600" dirty="0">
              <a:solidFill>
                <a:srgbClr val="FCDC34"/>
              </a:solidFill>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3"/>
          <a:stretch>
            <a:fillRect/>
          </a:stretch>
        </p:blipFill>
        <p:spPr>
          <a:xfrm>
            <a:off x="8102524" y="4309200"/>
            <a:ext cx="3874730" cy="2362135"/>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361453" y="1731117"/>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361453" y="2035193"/>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348386" y="2976148"/>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4"/>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2"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2"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2"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2809160"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2"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pic>
        <p:nvPicPr>
          <p:cNvPr id="32" name="Picture 31">
            <a:extLst>
              <a:ext uri="{FF2B5EF4-FFF2-40B4-BE49-F238E27FC236}">
                <a16:creationId xmlns:a16="http://schemas.microsoft.com/office/drawing/2014/main" id="{9515FC7C-5405-4F21-9550-E16559C75541}"/>
              </a:ext>
            </a:extLst>
          </p:cNvPr>
          <p:cNvPicPr>
            <a:picLocks noChangeAspect="1"/>
          </p:cNvPicPr>
          <p:nvPr/>
        </p:nvPicPr>
        <p:blipFill rotWithShape="1">
          <a:blip r:embed="rId8"/>
          <a:srcRect l="10518" t="23206"/>
          <a:stretch/>
        </p:blipFill>
        <p:spPr>
          <a:xfrm>
            <a:off x="5727046" y="1815741"/>
            <a:ext cx="2375478" cy="1059692"/>
          </a:xfrm>
          <a:prstGeom prst="rect">
            <a:avLst/>
          </a:prstGeom>
        </p:spPr>
      </p:pic>
      <p:sp>
        <p:nvSpPr>
          <p:cNvPr id="33" name="Date Placeholder 32">
            <a:extLst>
              <a:ext uri="{FF2B5EF4-FFF2-40B4-BE49-F238E27FC236}">
                <a16:creationId xmlns:a16="http://schemas.microsoft.com/office/drawing/2014/main" id="{72ADBA7F-7528-4827-9EC2-28DFF88263E9}"/>
              </a:ext>
            </a:extLst>
          </p:cNvPr>
          <p:cNvSpPr>
            <a:spLocks noGrp="1"/>
          </p:cNvSpPr>
          <p:nvPr>
            <p:ph type="dt" sz="half" idx="10"/>
          </p:nvPr>
        </p:nvSpPr>
        <p:spPr/>
        <p:txBody>
          <a:bodyPr/>
          <a:lstStyle/>
          <a:p>
            <a:fld id="{61513B3D-30F9-44CC-81E6-FB6152838232}" type="datetime8">
              <a:rPr lang="en-DE" smtClean="0"/>
              <a:t>12/12/2023 13:44</a:t>
            </a:fld>
            <a:endParaRPr lang="en-DE"/>
          </a:p>
        </p:txBody>
      </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12</a:t>
            </a:fld>
            <a:endParaRPr lang="en-DE"/>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2"/>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3"/>
          <a:srcRect l="36311"/>
          <a:stretch/>
        </p:blipFill>
        <p:spPr>
          <a:xfrm>
            <a:off x="6096409" y="5002001"/>
            <a:ext cx="3343976" cy="1627934"/>
          </a:xfrm>
          <a:prstGeom prst="rect">
            <a:avLst/>
          </a:prstGeom>
        </p:spPr>
      </p:pic>
      <p:sp>
        <p:nvSpPr>
          <p:cNvPr id="3" name="Rectangle 2">
            <a:extLst>
              <a:ext uri="{FF2B5EF4-FFF2-40B4-BE49-F238E27FC236}">
                <a16:creationId xmlns:a16="http://schemas.microsoft.com/office/drawing/2014/main" id="{609599B7-173D-33BC-1CEC-57BEEA84D4AB}"/>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BC19DB0-0C47-FF39-F54D-000D21B0EDA2}"/>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Summary</a:t>
            </a:r>
            <a:endParaRPr lang="en-DE" dirty="0">
              <a:solidFill>
                <a:srgbClr val="FCDC34"/>
              </a:solidFill>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p:nvPr/>
        </p:nvCxnSpPr>
        <p:spPr>
          <a:xfrm>
            <a:off x="3080385"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p:nvPr/>
        </p:nvCxnSpPr>
        <p:spPr>
          <a:xfrm>
            <a:off x="6066855" y="1123940"/>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p:nvPr/>
        </p:nvCxnSpPr>
        <p:spPr>
          <a:xfrm>
            <a:off x="9325106" y="1123941"/>
            <a:ext cx="0" cy="5734059"/>
          </a:xfrm>
          <a:prstGeom prst="line">
            <a:avLst/>
          </a:prstGeom>
          <a:ln w="38100">
            <a:solidFill>
              <a:srgbClr val="1B3764"/>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3"/>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4"/>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5"/>
          <a:srcRect l="16738"/>
          <a:stretch/>
        </p:blipFill>
        <p:spPr>
          <a:xfrm>
            <a:off x="703779" y="3348075"/>
            <a:ext cx="1371961" cy="1349226"/>
          </a:xfrm>
          <a:prstGeom prst="rect">
            <a:avLst/>
          </a:prstGeom>
        </p:spPr>
      </p:pic>
      <p:pic>
        <p:nvPicPr>
          <p:cNvPr id="25" name="Picture 24">
            <a:extLst>
              <a:ext uri="{FF2B5EF4-FFF2-40B4-BE49-F238E27FC236}">
                <a16:creationId xmlns:a16="http://schemas.microsoft.com/office/drawing/2014/main" id="{5C9ABE17-F58D-4015-956C-975BA9695B12}"/>
              </a:ext>
            </a:extLst>
          </p:cNvPr>
          <p:cNvPicPr/>
          <p:nvPr/>
        </p:nvPicPr>
        <p:blipFill rotWithShape="1">
          <a:blip r:embed="rId6" cstate="print">
            <a:extLst>
              <a:ext uri="{28A0092B-C50C-407E-A947-70E740481C1C}">
                <a14:useLocalDpi xmlns:a14="http://schemas.microsoft.com/office/drawing/2010/main" val="0"/>
              </a:ext>
            </a:extLst>
          </a:blip>
          <a:srcRect t="1506" r="54576" b="-1"/>
          <a:stretch/>
        </p:blipFill>
        <p:spPr bwMode="auto">
          <a:xfrm>
            <a:off x="10029950" y="3251983"/>
            <a:ext cx="1620020" cy="3507148"/>
          </a:xfrm>
          <a:prstGeom prst="rect">
            <a:avLst/>
          </a:prstGeom>
          <a:noFill/>
          <a:ln>
            <a:noFill/>
          </a:ln>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12/12/2023 13:44</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13</a:t>
            </a:fld>
            <a:endParaRPr lang="en-DE"/>
          </a:p>
        </p:txBody>
      </p:sp>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Georgia" panose="02040502050405020303" pitchFamily="18" charset="0"/>
              </a:rPr>
              <a:t>Reinforcement learning based modeling </a:t>
            </a:r>
          </a:p>
          <a:p>
            <a:pPr algn="just"/>
            <a:r>
              <a:rPr lang="en-US" sz="2400" dirty="0">
                <a:latin typeface="Georgia" panose="02040502050405020303" pitchFamily="18" charset="0"/>
              </a:rPr>
              <a:t>Optogenetic intervention</a:t>
            </a:r>
          </a:p>
          <a:p>
            <a:pPr algn="just"/>
            <a:r>
              <a:rPr lang="en-US" sz="2400" dirty="0">
                <a:latin typeface="Georgia" panose="02040502050405020303" pitchFamily="18" charset="0"/>
              </a:rPr>
              <a:t>Comparative foraging task in humans using high-field fMRI</a:t>
            </a:r>
          </a:p>
        </p:txBody>
      </p:sp>
      <p:grpSp>
        <p:nvGrpSpPr>
          <p:cNvPr id="19" name="Group 18">
            <a:extLst>
              <a:ext uri="{FF2B5EF4-FFF2-40B4-BE49-F238E27FC236}">
                <a16:creationId xmlns:a16="http://schemas.microsoft.com/office/drawing/2014/main" id="{924EC684-F0A7-474A-AA61-500AB44B3BDD}"/>
              </a:ext>
            </a:extLst>
          </p:cNvPr>
          <p:cNvGrpSpPr/>
          <p:nvPr/>
        </p:nvGrpSpPr>
        <p:grpSpPr>
          <a:xfrm>
            <a:off x="4867930" y="3699417"/>
            <a:ext cx="2022231" cy="1969477"/>
            <a:chOff x="4867930" y="3699417"/>
            <a:chExt cx="2022231" cy="1969477"/>
          </a:xfrm>
        </p:grpSpPr>
        <p:sp>
          <p:nvSpPr>
            <p:cNvPr id="5" name="Oval 4">
              <a:extLst>
                <a:ext uri="{FF2B5EF4-FFF2-40B4-BE49-F238E27FC236}">
                  <a16:creationId xmlns:a16="http://schemas.microsoft.com/office/drawing/2014/main" id="{7793BF29-55C7-47D7-A336-9583102F7683}"/>
                </a:ext>
              </a:extLst>
            </p:cNvPr>
            <p:cNvSpPr/>
            <p:nvPr/>
          </p:nvSpPr>
          <p:spPr>
            <a:xfrm>
              <a:off x="4867930" y="3699417"/>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C5D5CF-73D0-4FE9-BE47-1712C9865A07}"/>
                </a:ext>
              </a:extLst>
            </p:cNvPr>
            <p:cNvSpPr txBox="1"/>
            <p:nvPr/>
          </p:nvSpPr>
          <p:spPr>
            <a:xfrm>
              <a:off x="4900356" y="4499488"/>
              <a:ext cx="1262974" cy="369332"/>
            </a:xfrm>
            <a:prstGeom prst="rect">
              <a:avLst/>
            </a:prstGeom>
            <a:noFill/>
          </p:spPr>
          <p:txBody>
            <a:bodyPr wrap="none" rtlCol="0">
              <a:spAutoFit/>
            </a:bodyPr>
            <a:lstStyle/>
            <a:p>
              <a:r>
                <a:rPr lang="en-US" dirty="0"/>
                <a:t>Experiment</a:t>
              </a:r>
            </a:p>
          </p:txBody>
        </p:sp>
      </p:grpSp>
      <p:grpSp>
        <p:nvGrpSpPr>
          <p:cNvPr id="18" name="Group 17">
            <a:extLst>
              <a:ext uri="{FF2B5EF4-FFF2-40B4-BE49-F238E27FC236}">
                <a16:creationId xmlns:a16="http://schemas.microsoft.com/office/drawing/2014/main" id="{A3CFF7F1-C262-4150-BADF-980DC95931A0}"/>
              </a:ext>
            </a:extLst>
          </p:cNvPr>
          <p:cNvGrpSpPr/>
          <p:nvPr/>
        </p:nvGrpSpPr>
        <p:grpSpPr>
          <a:xfrm>
            <a:off x="6163330" y="3699416"/>
            <a:ext cx="2081552" cy="1969477"/>
            <a:chOff x="6163330" y="3699416"/>
            <a:chExt cx="2081552" cy="1969477"/>
          </a:xfrm>
        </p:grpSpPr>
        <p:sp>
          <p:nvSpPr>
            <p:cNvPr id="7" name="Oval 6">
              <a:extLst>
                <a:ext uri="{FF2B5EF4-FFF2-40B4-BE49-F238E27FC236}">
                  <a16:creationId xmlns:a16="http://schemas.microsoft.com/office/drawing/2014/main" id="{21891A13-03A9-4DD9-89C5-56A85F33E618}"/>
                </a:ext>
              </a:extLst>
            </p:cNvPr>
            <p:cNvSpPr/>
            <p:nvPr/>
          </p:nvSpPr>
          <p:spPr>
            <a:xfrm>
              <a:off x="6163330" y="3699416"/>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A678FF-F22C-4317-A42F-0688B75E5ACA}"/>
                </a:ext>
              </a:extLst>
            </p:cNvPr>
            <p:cNvSpPr txBox="1"/>
            <p:nvPr/>
          </p:nvSpPr>
          <p:spPr>
            <a:xfrm>
              <a:off x="6830841" y="4499488"/>
              <a:ext cx="1414041" cy="369332"/>
            </a:xfrm>
            <a:prstGeom prst="rect">
              <a:avLst/>
            </a:prstGeom>
            <a:noFill/>
          </p:spPr>
          <p:txBody>
            <a:bodyPr wrap="none" rtlCol="0">
              <a:spAutoFit/>
            </a:bodyPr>
            <a:lstStyle/>
            <a:p>
              <a:r>
                <a:rPr lang="en-US" dirty="0"/>
                <a:t>Computation</a:t>
              </a:r>
            </a:p>
          </p:txBody>
        </p:sp>
      </p:grpSp>
      <p:grpSp>
        <p:nvGrpSpPr>
          <p:cNvPr id="10" name="Group 9">
            <a:extLst>
              <a:ext uri="{FF2B5EF4-FFF2-40B4-BE49-F238E27FC236}">
                <a16:creationId xmlns:a16="http://schemas.microsoft.com/office/drawing/2014/main" id="{724C0C96-CA8B-44ED-BA22-3D751C58A6FC}"/>
              </a:ext>
            </a:extLst>
          </p:cNvPr>
          <p:cNvGrpSpPr/>
          <p:nvPr/>
        </p:nvGrpSpPr>
        <p:grpSpPr>
          <a:xfrm>
            <a:off x="6163330" y="3933787"/>
            <a:ext cx="726831" cy="1500735"/>
            <a:chOff x="2473569" y="2239016"/>
            <a:chExt cx="726831" cy="1500735"/>
          </a:xfrm>
        </p:grpSpPr>
        <p:sp>
          <p:nvSpPr>
            <p:cNvPr id="11" name="Freeform 13">
              <a:extLst>
                <a:ext uri="{FF2B5EF4-FFF2-40B4-BE49-F238E27FC236}">
                  <a16:creationId xmlns:a16="http://schemas.microsoft.com/office/drawing/2014/main" id="{21B41BA9-AAEF-4647-895C-D2FAE41E33B1}"/>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Smiley Face 11">
              <a:extLst>
                <a:ext uri="{FF2B5EF4-FFF2-40B4-BE49-F238E27FC236}">
                  <a16:creationId xmlns:a16="http://schemas.microsoft.com/office/drawing/2014/main" id="{0B26DE31-4DE9-4B60-85DA-AB9E4AF4A1E8}"/>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0E0A7D9-8DF7-4BB6-BA15-1B7C0CBC238E}"/>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14" name="TextBox 13">
            <a:extLst>
              <a:ext uri="{FF2B5EF4-FFF2-40B4-BE49-F238E27FC236}">
                <a16:creationId xmlns:a16="http://schemas.microsoft.com/office/drawing/2014/main" id="{F30616F8-7477-4818-BDB3-2DDACBEAD23E}"/>
              </a:ext>
            </a:extLst>
          </p:cNvPr>
          <p:cNvSpPr txBox="1"/>
          <p:nvPr/>
        </p:nvSpPr>
        <p:spPr>
          <a:xfrm>
            <a:off x="4698471" y="5934670"/>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cxnSp>
        <p:nvCxnSpPr>
          <p:cNvPr id="15" name="Straight Connector 14">
            <a:extLst>
              <a:ext uri="{FF2B5EF4-FFF2-40B4-BE49-F238E27FC236}">
                <a16:creationId xmlns:a16="http://schemas.microsoft.com/office/drawing/2014/main" id="{D67B7622-454B-4C72-94A3-E5BFD727C120}"/>
              </a:ext>
            </a:extLst>
          </p:cNvPr>
          <p:cNvCxnSpPr>
            <a:cxnSpLocks/>
          </p:cNvCxnSpPr>
          <p:nvPr/>
        </p:nvCxnSpPr>
        <p:spPr>
          <a:xfrm>
            <a:off x="0" y="3015426"/>
            <a:ext cx="1219200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0F61E35-A31A-4C5F-AC34-6D58DBF7B617}"/>
              </a:ext>
            </a:extLst>
          </p:cNvPr>
          <p:cNvSpPr txBox="1"/>
          <p:nvPr/>
        </p:nvSpPr>
        <p:spPr>
          <a:xfrm>
            <a:off x="397868" y="3116236"/>
            <a:ext cx="2085764" cy="461665"/>
          </a:xfrm>
          <a:prstGeom prst="rect">
            <a:avLst/>
          </a:prstGeom>
          <a:noFill/>
        </p:spPr>
        <p:txBody>
          <a:bodyPr wrap="none" rtlCol="0">
            <a:spAutoFit/>
          </a:bodyPr>
          <a:lstStyle/>
          <a:p>
            <a:r>
              <a:rPr lang="de-DE" sz="2400" b="1" dirty="0"/>
              <a:t>Next stop</a:t>
            </a:r>
            <a:r>
              <a:rPr lang="en-US" sz="2400" b="1" dirty="0"/>
              <a:t>: PhD</a:t>
            </a:r>
            <a:endParaRPr lang="en-DE" sz="2400" b="1" dirty="0"/>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12/12/2023 13:44</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14</a:t>
            </a:fld>
            <a:endParaRPr lang="en-DE"/>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Thank you</a:t>
            </a:r>
            <a:endParaRPr lang="en-DE" dirty="0">
              <a:solidFill>
                <a:srgbClr val="FCDC34"/>
              </a:solidFill>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12/12/2023 13:44</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15</a:t>
            </a:fld>
            <a:endParaRPr lang="en-DE"/>
          </a:p>
        </p:txBody>
      </p:sp>
    </p:spTree>
    <p:extLst>
      <p:ext uri="{BB962C8B-B14F-4D97-AF65-F5344CB8AC3E}">
        <p14:creationId xmlns:p14="http://schemas.microsoft.com/office/powerpoint/2010/main" val="1077465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12/12/2023 13:44</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16</a:t>
            </a:fld>
            <a:endParaRPr lang="en-DE"/>
          </a:p>
        </p:txBody>
      </p:sp>
    </p:spTree>
    <p:extLst>
      <p:ext uri="{BB962C8B-B14F-4D97-AF65-F5344CB8AC3E}">
        <p14:creationId xmlns:p14="http://schemas.microsoft.com/office/powerpoint/2010/main" val="231464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842302" y="2086701"/>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19445" y="1521465"/>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12/12/2023 13:44</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17</a:t>
            </a:fld>
            <a:endParaRPr lang="en-DE"/>
          </a:p>
        </p:txBody>
      </p:sp>
    </p:spTree>
    <p:extLst>
      <p:ext uri="{BB962C8B-B14F-4D97-AF65-F5344CB8AC3E}">
        <p14:creationId xmlns:p14="http://schemas.microsoft.com/office/powerpoint/2010/main" val="24306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7731730" y="1942582"/>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8895158" y="1460741"/>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12/12/2023 13:44</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18</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3E002-BB4B-2A35-E5EF-F3DD4CC8DF70}"/>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F2441B4-1C27-1585-848F-CF6BF8C96F9E}"/>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Next stop - PhD</a:t>
            </a:r>
            <a:endParaRPr lang="en-DE" dirty="0">
              <a:solidFill>
                <a:srgbClr val="FCDC34"/>
              </a:solidFill>
              <a:latin typeface="Georgia" panose="02040502050405020303" pitchFamily="18" charset="0"/>
            </a:endParaRPr>
          </a:p>
        </p:txBody>
      </p:sp>
      <p:sp>
        <p:nvSpPr>
          <p:cNvPr id="2" name="Oval 1">
            <a:extLst>
              <a:ext uri="{FF2B5EF4-FFF2-40B4-BE49-F238E27FC236}">
                <a16:creationId xmlns:a16="http://schemas.microsoft.com/office/drawing/2014/main" id="{EF749A53-C72E-CDFC-FD72-B5F4B997EF51}"/>
              </a:ext>
            </a:extLst>
          </p:cNvPr>
          <p:cNvSpPr/>
          <p:nvPr/>
        </p:nvSpPr>
        <p:spPr>
          <a:xfrm>
            <a:off x="4295558" y="1459523"/>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09D2CA-CF67-FF00-7748-C3D997DB8CDF}"/>
              </a:ext>
            </a:extLst>
          </p:cNvPr>
          <p:cNvSpPr/>
          <p:nvPr/>
        </p:nvSpPr>
        <p:spPr>
          <a:xfrm>
            <a:off x="5590958" y="1459522"/>
            <a:ext cx="2022231" cy="196947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F686C-28EB-498B-A8DF-507AA2EC3341}"/>
              </a:ext>
            </a:extLst>
          </p:cNvPr>
          <p:cNvSpPr txBox="1"/>
          <p:nvPr/>
        </p:nvSpPr>
        <p:spPr>
          <a:xfrm>
            <a:off x="4327984" y="2259594"/>
            <a:ext cx="1262974" cy="369332"/>
          </a:xfrm>
          <a:prstGeom prst="rect">
            <a:avLst/>
          </a:prstGeom>
          <a:noFill/>
        </p:spPr>
        <p:txBody>
          <a:bodyPr wrap="none" rtlCol="0">
            <a:spAutoFit/>
          </a:bodyPr>
          <a:lstStyle/>
          <a:p>
            <a:r>
              <a:rPr lang="en-US" dirty="0"/>
              <a:t>Experiment</a:t>
            </a:r>
          </a:p>
        </p:txBody>
      </p:sp>
      <p:sp>
        <p:nvSpPr>
          <p:cNvPr id="11" name="TextBox 10">
            <a:extLst>
              <a:ext uri="{FF2B5EF4-FFF2-40B4-BE49-F238E27FC236}">
                <a16:creationId xmlns:a16="http://schemas.microsoft.com/office/drawing/2014/main" id="{2A24A56B-5B13-1915-5633-44912E7E736A}"/>
              </a:ext>
            </a:extLst>
          </p:cNvPr>
          <p:cNvSpPr txBox="1"/>
          <p:nvPr/>
        </p:nvSpPr>
        <p:spPr>
          <a:xfrm>
            <a:off x="6258469" y="2259594"/>
            <a:ext cx="1414041" cy="369332"/>
          </a:xfrm>
          <a:prstGeom prst="rect">
            <a:avLst/>
          </a:prstGeom>
          <a:noFill/>
        </p:spPr>
        <p:txBody>
          <a:bodyPr wrap="none" rtlCol="0">
            <a:spAutoFit/>
          </a:bodyPr>
          <a:lstStyle/>
          <a:p>
            <a:r>
              <a:rPr lang="en-US" dirty="0"/>
              <a:t>Computation</a:t>
            </a:r>
          </a:p>
        </p:txBody>
      </p:sp>
      <p:grpSp>
        <p:nvGrpSpPr>
          <p:cNvPr id="17" name="Group 16">
            <a:extLst>
              <a:ext uri="{FF2B5EF4-FFF2-40B4-BE49-F238E27FC236}">
                <a16:creationId xmlns:a16="http://schemas.microsoft.com/office/drawing/2014/main" id="{DC0C4956-E64B-2332-AE80-68A3D718DD37}"/>
              </a:ext>
            </a:extLst>
          </p:cNvPr>
          <p:cNvGrpSpPr/>
          <p:nvPr/>
        </p:nvGrpSpPr>
        <p:grpSpPr>
          <a:xfrm>
            <a:off x="5590958" y="1693893"/>
            <a:ext cx="726831" cy="1500735"/>
            <a:chOff x="2473569" y="2239016"/>
            <a:chExt cx="726831" cy="1500735"/>
          </a:xfrm>
        </p:grpSpPr>
        <p:sp>
          <p:nvSpPr>
            <p:cNvPr id="14" name="Freeform 13">
              <a:extLst>
                <a:ext uri="{FF2B5EF4-FFF2-40B4-BE49-F238E27FC236}">
                  <a16:creationId xmlns:a16="http://schemas.microsoft.com/office/drawing/2014/main" id="{382B60AD-C1F3-274D-DBB4-1108F8A7361F}"/>
                </a:ext>
              </a:extLst>
            </p:cNvPr>
            <p:cNvSpPr/>
            <p:nvPr/>
          </p:nvSpPr>
          <p:spPr>
            <a:xfrm>
              <a:off x="2473569" y="2239016"/>
              <a:ext cx="726831" cy="1500735"/>
            </a:xfrm>
            <a:custGeom>
              <a:avLst/>
              <a:gdLst>
                <a:gd name="connsiteX0" fmla="*/ 363416 w 726831"/>
                <a:gd name="connsiteY0" fmla="*/ 0 h 1500735"/>
                <a:gd name="connsiteX1" fmla="*/ 430682 w 726831"/>
                <a:gd name="connsiteY1" fmla="*/ 54052 h 1500735"/>
                <a:gd name="connsiteX2" fmla="*/ 726831 w 726831"/>
                <a:gd name="connsiteY2" fmla="*/ 750367 h 1500735"/>
                <a:gd name="connsiteX3" fmla="*/ 430682 w 726831"/>
                <a:gd name="connsiteY3" fmla="*/ 1446683 h 1500735"/>
                <a:gd name="connsiteX4" fmla="*/ 363415 w 726831"/>
                <a:gd name="connsiteY4" fmla="*/ 1500735 h 1500735"/>
                <a:gd name="connsiteX5" fmla="*/ 296149 w 726831"/>
                <a:gd name="connsiteY5" fmla="*/ 1446684 h 1500735"/>
                <a:gd name="connsiteX6" fmla="*/ 0 w 726831"/>
                <a:gd name="connsiteY6" fmla="*/ 750368 h 1500735"/>
                <a:gd name="connsiteX7" fmla="*/ 296149 w 726831"/>
                <a:gd name="connsiteY7" fmla="*/ 54053 h 15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831" h="1500735">
                  <a:moveTo>
                    <a:pt x="363416" y="0"/>
                  </a:moveTo>
                  <a:lnTo>
                    <a:pt x="430682" y="54052"/>
                  </a:lnTo>
                  <a:cubicBezTo>
                    <a:pt x="613658" y="232254"/>
                    <a:pt x="726831" y="478439"/>
                    <a:pt x="726831" y="750367"/>
                  </a:cubicBezTo>
                  <a:cubicBezTo>
                    <a:pt x="726831" y="1022295"/>
                    <a:pt x="613658" y="1268480"/>
                    <a:pt x="430682" y="1446683"/>
                  </a:cubicBezTo>
                  <a:lnTo>
                    <a:pt x="363415" y="1500735"/>
                  </a:lnTo>
                  <a:lnTo>
                    <a:pt x="296149" y="1446684"/>
                  </a:lnTo>
                  <a:cubicBezTo>
                    <a:pt x="113173" y="1268481"/>
                    <a:pt x="0" y="1022296"/>
                    <a:pt x="0" y="750368"/>
                  </a:cubicBezTo>
                  <a:cubicBezTo>
                    <a:pt x="0" y="478440"/>
                    <a:pt x="113173" y="232255"/>
                    <a:pt x="296149" y="54053"/>
                  </a:cubicBezTo>
                  <a:close/>
                </a:path>
              </a:pathLst>
            </a:cu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Smiley Face 14">
              <a:extLst>
                <a:ext uri="{FF2B5EF4-FFF2-40B4-BE49-F238E27FC236}">
                  <a16:creationId xmlns:a16="http://schemas.microsoft.com/office/drawing/2014/main" id="{2D70FA9C-3204-A75A-6290-E4428507CACD}"/>
                </a:ext>
              </a:extLst>
            </p:cNvPr>
            <p:cNvSpPr/>
            <p:nvPr/>
          </p:nvSpPr>
          <p:spPr>
            <a:xfrm>
              <a:off x="2627669" y="2747215"/>
              <a:ext cx="452605" cy="475619"/>
            </a:xfrm>
            <a:prstGeom prst="smileyFace">
              <a:avLst/>
            </a:prstGeom>
            <a:solidFill>
              <a:srgbClr val="FCDC3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84DEB82-07E1-D699-A62B-2AA9E4B613E8}"/>
                </a:ext>
              </a:extLst>
            </p:cNvPr>
            <p:cNvSpPr txBox="1"/>
            <p:nvPr/>
          </p:nvSpPr>
          <p:spPr>
            <a:xfrm>
              <a:off x="2588358" y="2336587"/>
              <a:ext cx="497252" cy="369332"/>
            </a:xfrm>
            <a:prstGeom prst="rect">
              <a:avLst/>
            </a:prstGeom>
            <a:noFill/>
          </p:spPr>
          <p:txBody>
            <a:bodyPr wrap="none" rtlCol="0">
              <a:spAutoFit/>
            </a:bodyPr>
            <a:lstStyle/>
            <a:p>
              <a:r>
                <a:rPr lang="en-US" dirty="0">
                  <a:solidFill>
                    <a:srgbClr val="FCDC34"/>
                  </a:solidFill>
                </a:rPr>
                <a:t>Me</a:t>
              </a:r>
            </a:p>
          </p:txBody>
        </p:sp>
      </p:grpSp>
      <p:sp>
        <p:nvSpPr>
          <p:cNvPr id="18" name="TextBox 17">
            <a:extLst>
              <a:ext uri="{FF2B5EF4-FFF2-40B4-BE49-F238E27FC236}">
                <a16:creationId xmlns:a16="http://schemas.microsoft.com/office/drawing/2014/main" id="{56D0F840-DB60-F315-9BCD-ED1A0875910B}"/>
              </a:ext>
            </a:extLst>
          </p:cNvPr>
          <p:cNvSpPr txBox="1"/>
          <p:nvPr/>
        </p:nvSpPr>
        <p:spPr>
          <a:xfrm>
            <a:off x="4126099" y="3694776"/>
            <a:ext cx="4948021" cy="923330"/>
          </a:xfrm>
          <a:prstGeom prst="rect">
            <a:avLst/>
          </a:prstGeom>
          <a:noFill/>
        </p:spPr>
        <p:txBody>
          <a:bodyPr wrap="none" rtlCol="0">
            <a:spAutoFit/>
          </a:bodyPr>
          <a:lstStyle/>
          <a:p>
            <a:r>
              <a:rPr lang="en-US" dirty="0"/>
              <a:t>Animal behaviour and its underlying neural circuits</a:t>
            </a:r>
          </a:p>
          <a:p>
            <a:r>
              <a:rPr lang="en-US" dirty="0"/>
              <a:t>- adaptive decision making</a:t>
            </a:r>
          </a:p>
          <a:p>
            <a:r>
              <a:rPr lang="en-US" dirty="0"/>
              <a:t>- sensory/ context perception</a:t>
            </a:r>
          </a:p>
        </p:txBody>
      </p:sp>
      <p:sp>
        <p:nvSpPr>
          <p:cNvPr id="6" name="Date Placeholder 5">
            <a:extLst>
              <a:ext uri="{FF2B5EF4-FFF2-40B4-BE49-F238E27FC236}">
                <a16:creationId xmlns:a16="http://schemas.microsoft.com/office/drawing/2014/main" id="{E5AE4DEE-3BB9-45BA-9B0F-22D88966600C}"/>
              </a:ext>
            </a:extLst>
          </p:cNvPr>
          <p:cNvSpPr>
            <a:spLocks noGrp="1"/>
          </p:cNvSpPr>
          <p:nvPr>
            <p:ph type="dt" sz="half" idx="10"/>
          </p:nvPr>
        </p:nvSpPr>
        <p:spPr/>
        <p:txBody>
          <a:bodyPr/>
          <a:lstStyle/>
          <a:p>
            <a:fld id="{BE063EBF-D32B-44F9-BBE6-4EF77ACCD255}" type="datetime8">
              <a:rPr lang="en-DE" smtClean="0"/>
              <a:t>12/12/2023 13:44</a:t>
            </a:fld>
            <a:endParaRPr lang="en-DE"/>
          </a:p>
        </p:txBody>
      </p:sp>
      <p:sp>
        <p:nvSpPr>
          <p:cNvPr id="7" name="Slide Number Placeholder 6">
            <a:extLst>
              <a:ext uri="{FF2B5EF4-FFF2-40B4-BE49-F238E27FC236}">
                <a16:creationId xmlns:a16="http://schemas.microsoft.com/office/drawing/2014/main" id="{93785517-DD02-455D-9CCB-5CBA6C399132}"/>
              </a:ext>
            </a:extLst>
          </p:cNvPr>
          <p:cNvSpPr>
            <a:spLocks noGrp="1"/>
          </p:cNvSpPr>
          <p:nvPr>
            <p:ph type="sldNum" sz="quarter" idx="12"/>
          </p:nvPr>
        </p:nvSpPr>
        <p:spPr/>
        <p:txBody>
          <a:bodyPr/>
          <a:lstStyle/>
          <a:p>
            <a:fld id="{8D002933-DA69-4593-A8BE-46BA8199777B}" type="slidenum">
              <a:rPr lang="en-DE" smtClean="0"/>
              <a:t>19</a:t>
            </a:fld>
            <a:endParaRPr lang="en-DE"/>
          </a:p>
        </p:txBody>
      </p:sp>
    </p:spTree>
    <p:extLst>
      <p:ext uri="{BB962C8B-B14F-4D97-AF65-F5344CB8AC3E}">
        <p14:creationId xmlns:p14="http://schemas.microsoft.com/office/powerpoint/2010/main" val="8335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Informationssicherheitsleitlinie der Universitätsmedizin Magdeburg (UMMD)">
            <a:extLst>
              <a:ext uri="{FF2B5EF4-FFF2-40B4-BE49-F238E27FC236}">
                <a16:creationId xmlns:a16="http://schemas.microsoft.com/office/drawing/2014/main" id="{07B3BF08-39F2-6972-1F93-6777F1A30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64"/>
          <a:stretch/>
        </p:blipFill>
        <p:spPr bwMode="auto">
          <a:xfrm>
            <a:off x="6934335" y="59284"/>
            <a:ext cx="2763097" cy="712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3199" y="69541"/>
            <a:ext cx="10515600" cy="607583"/>
          </a:xfrm>
        </p:spPr>
        <p:txBody>
          <a:bodyPr>
            <a:normAutofit/>
          </a:bodyPr>
          <a:lstStyle/>
          <a:p>
            <a:r>
              <a:rPr lang="en-US" sz="3600" dirty="0"/>
              <a:t>Research experience</a:t>
            </a:r>
            <a:endParaRPr lang="en-DE" sz="3600" dirty="0"/>
          </a:p>
        </p:txBody>
      </p:sp>
      <p:sp>
        <p:nvSpPr>
          <p:cNvPr id="11" name="TextBox 10">
            <a:extLst>
              <a:ext uri="{FF2B5EF4-FFF2-40B4-BE49-F238E27FC236}">
                <a16:creationId xmlns:a16="http://schemas.microsoft.com/office/drawing/2014/main" id="{982585C1-742B-F885-8017-BBDB84534F54}"/>
              </a:ext>
            </a:extLst>
          </p:cNvPr>
          <p:cNvSpPr txBox="1"/>
          <p:nvPr/>
        </p:nvSpPr>
        <p:spPr>
          <a:xfrm>
            <a:off x="2483031" y="2851624"/>
            <a:ext cx="323787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sensory integration in a Gerbil’s auditory cortex guide an animal’s decision in a changing environment</a:t>
            </a:r>
            <a:r>
              <a:rPr lang="en-US" sz="1400" dirty="0">
                <a:latin typeface="Calibri" panose="020F0502020204030204" pitchFamily="34" charset="0"/>
                <a:ea typeface="Calibri" panose="020F0502020204030204" pitchFamily="34" charset="0"/>
                <a:cs typeface="Times New Roman" panose="02020603050405020304" pitchFamily="18" charset="0"/>
              </a:rPr>
              <a:t>? (Auditory reversal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568407-1C62-366F-31AF-59F5882192E5}"/>
              </a:ext>
            </a:extLst>
          </p:cNvPr>
          <p:cNvSpPr txBox="1"/>
          <p:nvPr/>
        </p:nvSpPr>
        <p:spPr>
          <a:xfrm>
            <a:off x="2475599" y="2089622"/>
            <a:ext cx="3389349"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a:t>
            </a:r>
            <a:r>
              <a:rPr lang="en-US" sz="1400" dirty="0">
                <a:latin typeface="Calibri" panose="020F0502020204030204" pitchFamily="34" charset="0"/>
                <a:ea typeface="Calibri" panose="020F0502020204030204" pitchFamily="34" charset="0"/>
                <a:cs typeface="Times New Roman" panose="02020603050405020304" pitchFamily="18" charset="0"/>
              </a:rPr>
              <a:t>does sound localization help in </a:t>
            </a:r>
            <a:r>
              <a:rPr lang="en-US" sz="1400" dirty="0">
                <a:effectLst/>
                <a:latin typeface="Calibri" panose="020F0502020204030204" pitchFamily="34" charset="0"/>
                <a:ea typeface="Calibri" panose="020F0502020204030204" pitchFamily="34" charset="0"/>
                <a:cs typeface="Times New Roman" panose="02020603050405020304" pitchFamily="18" charset="0"/>
              </a:rPr>
              <a:t>perceiving spatial audio?</a:t>
            </a:r>
          </a:p>
        </p:txBody>
      </p:sp>
      <p:sp>
        <p:nvSpPr>
          <p:cNvPr id="14" name="TextBox 13">
            <a:extLst>
              <a:ext uri="{FF2B5EF4-FFF2-40B4-BE49-F238E27FC236}">
                <a16:creationId xmlns:a16="http://schemas.microsoft.com/office/drawing/2014/main" id="{87AAA735-7B2D-6E10-8175-D3E091BC5808}"/>
              </a:ext>
            </a:extLst>
          </p:cNvPr>
          <p:cNvSpPr txBox="1"/>
          <p:nvPr/>
        </p:nvSpPr>
        <p:spPr>
          <a:xfrm>
            <a:off x="2435642" y="5707573"/>
            <a:ext cx="3389349" cy="95410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 neuronal activity patterns in the frontal cortex shape an animal’s adaptive decision-making behaviour in a foraging task?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76DDF0A-B9E7-81B1-35B9-F6B2C79B87A5}"/>
              </a:ext>
            </a:extLst>
          </p:cNvPr>
          <p:cNvSpPr txBox="1"/>
          <p:nvPr/>
        </p:nvSpPr>
        <p:spPr>
          <a:xfrm>
            <a:off x="169600" y="2169750"/>
            <a:ext cx="2275956" cy="369332"/>
          </a:xfrm>
          <a:prstGeom prst="rect">
            <a:avLst/>
          </a:prstGeom>
          <a:solidFill>
            <a:srgbClr val="C00000"/>
          </a:solidFill>
        </p:spPr>
        <p:txBody>
          <a:bodyPr wrap="square" rtlCol="0">
            <a:spAutoFit/>
          </a:bodyPr>
          <a:lstStyle/>
          <a:p>
            <a:pPr algn="ctr"/>
            <a:r>
              <a:rPr lang="en-US" dirty="0">
                <a:solidFill>
                  <a:schemeClr val="bg1"/>
                </a:solidFill>
              </a:rPr>
              <a:t>Sensory perception</a:t>
            </a:r>
          </a:p>
        </p:txBody>
      </p:sp>
      <p:sp>
        <p:nvSpPr>
          <p:cNvPr id="17" name="TextBox 16">
            <a:extLst>
              <a:ext uri="{FF2B5EF4-FFF2-40B4-BE49-F238E27FC236}">
                <a16:creationId xmlns:a16="http://schemas.microsoft.com/office/drawing/2014/main" id="{EEE8AF9E-F0F3-1C6C-0CAC-FD681BCB5B71}"/>
              </a:ext>
            </a:extLst>
          </p:cNvPr>
          <p:cNvSpPr txBox="1"/>
          <p:nvPr/>
        </p:nvSpPr>
        <p:spPr>
          <a:xfrm>
            <a:off x="169600" y="3158790"/>
            <a:ext cx="2275956" cy="369332"/>
          </a:xfrm>
          <a:prstGeom prst="rect">
            <a:avLst/>
          </a:prstGeom>
          <a:solidFill>
            <a:srgbClr val="C00000"/>
          </a:solidFill>
        </p:spPr>
        <p:txBody>
          <a:bodyPr wrap="square" rtlCol="0">
            <a:spAutoFit/>
          </a:bodyPr>
          <a:lstStyle/>
          <a:p>
            <a:pPr algn="ctr"/>
            <a:r>
              <a:rPr lang="en-US" dirty="0">
                <a:solidFill>
                  <a:schemeClr val="bg1"/>
                </a:solidFill>
              </a:rPr>
              <a:t>Cognitive flexibility</a:t>
            </a:r>
          </a:p>
        </p:txBody>
      </p:sp>
      <p:sp>
        <p:nvSpPr>
          <p:cNvPr id="47" name="Left-Right Arrow 46">
            <a:extLst>
              <a:ext uri="{FF2B5EF4-FFF2-40B4-BE49-F238E27FC236}">
                <a16:creationId xmlns:a16="http://schemas.microsoft.com/office/drawing/2014/main" id="{DF2AAF9B-5C09-0137-3292-240415CB0B94}"/>
              </a:ext>
            </a:extLst>
          </p:cNvPr>
          <p:cNvSpPr/>
          <p:nvPr/>
        </p:nvSpPr>
        <p:spPr>
          <a:xfrm>
            <a:off x="9022656" y="2406601"/>
            <a:ext cx="320642" cy="118274"/>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0992181-881D-6F95-1718-F3A1A6E7C216}"/>
              </a:ext>
            </a:extLst>
          </p:cNvPr>
          <p:cNvPicPr>
            <a:picLocks noChangeAspect="1"/>
          </p:cNvPicPr>
          <p:nvPr/>
        </p:nvPicPr>
        <p:blipFill>
          <a:blip r:embed="rId4"/>
          <a:stretch>
            <a:fillRect/>
          </a:stretch>
        </p:blipFill>
        <p:spPr>
          <a:xfrm>
            <a:off x="9584637" y="2233388"/>
            <a:ext cx="757128" cy="661132"/>
          </a:xfrm>
          <a:prstGeom prst="rect">
            <a:avLst/>
          </a:prstGeom>
        </p:spPr>
      </p:pic>
      <p:grpSp>
        <p:nvGrpSpPr>
          <p:cNvPr id="3" name="Group 2">
            <a:extLst>
              <a:ext uri="{FF2B5EF4-FFF2-40B4-BE49-F238E27FC236}">
                <a16:creationId xmlns:a16="http://schemas.microsoft.com/office/drawing/2014/main" id="{2E53AB74-1123-4A20-991F-07CF2C7040BF}"/>
              </a:ext>
            </a:extLst>
          </p:cNvPr>
          <p:cNvGrpSpPr/>
          <p:nvPr/>
        </p:nvGrpSpPr>
        <p:grpSpPr>
          <a:xfrm>
            <a:off x="7260818" y="2112066"/>
            <a:ext cx="1520500" cy="800498"/>
            <a:chOff x="7260818" y="2112066"/>
            <a:chExt cx="1520500" cy="800498"/>
          </a:xfrm>
        </p:grpSpPr>
        <p:pic>
          <p:nvPicPr>
            <p:cNvPr id="46" name="Picture 45">
              <a:extLst>
                <a:ext uri="{FF2B5EF4-FFF2-40B4-BE49-F238E27FC236}">
                  <a16:creationId xmlns:a16="http://schemas.microsoft.com/office/drawing/2014/main" id="{0A89297D-A686-2180-D3C7-D04BCF65C4AD}"/>
                </a:ext>
              </a:extLst>
            </p:cNvPr>
            <p:cNvPicPr>
              <a:picLocks noChangeAspect="1"/>
            </p:cNvPicPr>
            <p:nvPr/>
          </p:nvPicPr>
          <p:blipFill>
            <a:blip r:embed="rId5"/>
            <a:stretch>
              <a:fillRect/>
            </a:stretch>
          </p:blipFill>
          <p:spPr>
            <a:xfrm>
              <a:off x="7464557" y="2112066"/>
              <a:ext cx="1316761" cy="800498"/>
            </a:xfrm>
            <a:prstGeom prst="rect">
              <a:avLst/>
            </a:prstGeom>
          </p:spPr>
        </p:pic>
        <p:pic>
          <p:nvPicPr>
            <p:cNvPr id="3078" name="Picture 6" descr="Ear Clip Art at Clker.com - vector clip art online, royalty ...">
              <a:extLst>
                <a:ext uri="{FF2B5EF4-FFF2-40B4-BE49-F238E27FC236}">
                  <a16:creationId xmlns:a16="http://schemas.microsoft.com/office/drawing/2014/main" id="{786926C5-9A4B-5388-07AA-5CE0479EB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818" y="2459426"/>
              <a:ext cx="233342" cy="37867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A802D2A-0C4E-70AE-DC0B-39B21356B9D9}"/>
              </a:ext>
            </a:extLst>
          </p:cNvPr>
          <p:cNvSpPr txBox="1"/>
          <p:nvPr/>
        </p:nvSpPr>
        <p:spPr>
          <a:xfrm>
            <a:off x="2483031" y="950839"/>
            <a:ext cx="2983997"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How does altering single-cell and population-level activity affect a monkey’s working memory? </a:t>
            </a:r>
            <a:endParaRPr lang="en-US" sz="1400" dirty="0"/>
          </a:p>
        </p:txBody>
      </p:sp>
      <p:sp>
        <p:nvSpPr>
          <p:cNvPr id="15" name="TextBox 14">
            <a:extLst>
              <a:ext uri="{FF2B5EF4-FFF2-40B4-BE49-F238E27FC236}">
                <a16:creationId xmlns:a16="http://schemas.microsoft.com/office/drawing/2014/main" id="{8E149BFB-0007-F658-FFBD-CD6D6ABE42C9}"/>
              </a:ext>
            </a:extLst>
          </p:cNvPr>
          <p:cNvSpPr txBox="1"/>
          <p:nvPr/>
        </p:nvSpPr>
        <p:spPr>
          <a:xfrm>
            <a:off x="169601" y="1195499"/>
            <a:ext cx="2276419" cy="369332"/>
          </a:xfrm>
          <a:prstGeom prst="rect">
            <a:avLst/>
          </a:prstGeom>
          <a:solidFill>
            <a:srgbClr val="C00000"/>
          </a:solidFill>
        </p:spPr>
        <p:txBody>
          <a:bodyPr wrap="square" rtlCol="0">
            <a:spAutoFit/>
          </a:bodyPr>
          <a:lstStyle/>
          <a:p>
            <a:pPr algn="ctr"/>
            <a:r>
              <a:rPr lang="en-US" dirty="0">
                <a:solidFill>
                  <a:schemeClr val="bg1"/>
                </a:solidFill>
              </a:rPr>
              <a:t>Learning and memory</a:t>
            </a:r>
          </a:p>
        </p:txBody>
      </p:sp>
      <p:pic>
        <p:nvPicPr>
          <p:cNvPr id="20" name="Picture 19">
            <a:extLst>
              <a:ext uri="{FF2B5EF4-FFF2-40B4-BE49-F238E27FC236}">
                <a16:creationId xmlns:a16="http://schemas.microsoft.com/office/drawing/2014/main" id="{032C2033-08CB-0CD0-AFDE-8EAFC6A44686}"/>
              </a:ext>
            </a:extLst>
          </p:cNvPr>
          <p:cNvPicPr>
            <a:picLocks noChangeAspect="1"/>
          </p:cNvPicPr>
          <p:nvPr/>
        </p:nvPicPr>
        <p:blipFill>
          <a:blip r:embed="rId7"/>
          <a:stretch>
            <a:fillRect/>
          </a:stretch>
        </p:blipFill>
        <p:spPr>
          <a:xfrm>
            <a:off x="5659273" y="990786"/>
            <a:ext cx="607544" cy="639520"/>
          </a:xfrm>
          <a:prstGeom prst="rect">
            <a:avLst/>
          </a:prstGeom>
        </p:spPr>
      </p:pic>
      <p:pic>
        <p:nvPicPr>
          <p:cNvPr id="5" name="Picture 4">
            <a:extLst>
              <a:ext uri="{FF2B5EF4-FFF2-40B4-BE49-F238E27FC236}">
                <a16:creationId xmlns:a16="http://schemas.microsoft.com/office/drawing/2014/main" id="{B6422443-0DA9-5CB4-FF5E-9B362E45EC80}"/>
              </a:ext>
            </a:extLst>
          </p:cNvPr>
          <p:cNvPicPr>
            <a:picLocks noChangeAspect="1"/>
          </p:cNvPicPr>
          <p:nvPr/>
        </p:nvPicPr>
        <p:blipFill>
          <a:blip r:embed="rId8"/>
          <a:stretch>
            <a:fillRect/>
          </a:stretch>
        </p:blipFill>
        <p:spPr>
          <a:xfrm>
            <a:off x="7160508" y="1039338"/>
            <a:ext cx="3504966" cy="756990"/>
          </a:xfrm>
          <a:prstGeom prst="rect">
            <a:avLst/>
          </a:prstGeom>
        </p:spPr>
      </p:pic>
      <p:sp>
        <p:nvSpPr>
          <p:cNvPr id="49" name="TextBox 48">
            <a:extLst>
              <a:ext uri="{FF2B5EF4-FFF2-40B4-BE49-F238E27FC236}">
                <a16:creationId xmlns:a16="http://schemas.microsoft.com/office/drawing/2014/main" id="{FF2AB43B-1C2E-6DC4-EAD3-FC76BDD42EB8}"/>
              </a:ext>
            </a:extLst>
          </p:cNvPr>
          <p:cNvSpPr txBox="1"/>
          <p:nvPr/>
        </p:nvSpPr>
        <p:spPr>
          <a:xfrm>
            <a:off x="8139286" y="684779"/>
            <a:ext cx="2053704" cy="369332"/>
          </a:xfrm>
          <a:prstGeom prst="rect">
            <a:avLst/>
          </a:prstGeom>
          <a:noFill/>
        </p:spPr>
        <p:txBody>
          <a:bodyPr wrap="none" rtlCol="0">
            <a:spAutoFit/>
          </a:bodyPr>
          <a:lstStyle/>
          <a:p>
            <a:r>
              <a:rPr lang="en-US" dirty="0"/>
              <a:t>Offline spike sorting</a:t>
            </a:r>
          </a:p>
        </p:txBody>
      </p:sp>
      <p:sp>
        <p:nvSpPr>
          <p:cNvPr id="50" name="TextBox 49">
            <a:extLst>
              <a:ext uri="{FF2B5EF4-FFF2-40B4-BE49-F238E27FC236}">
                <a16:creationId xmlns:a16="http://schemas.microsoft.com/office/drawing/2014/main" id="{0E048906-A15A-E391-625F-7E1170CA5A00}"/>
              </a:ext>
            </a:extLst>
          </p:cNvPr>
          <p:cNvSpPr txBox="1"/>
          <p:nvPr/>
        </p:nvSpPr>
        <p:spPr>
          <a:xfrm>
            <a:off x="6919377" y="1782263"/>
            <a:ext cx="4369722" cy="369332"/>
          </a:xfrm>
          <a:prstGeom prst="rect">
            <a:avLst/>
          </a:prstGeom>
          <a:noFill/>
        </p:spPr>
        <p:txBody>
          <a:bodyPr wrap="none" rtlCol="0">
            <a:spAutoFit/>
          </a:bodyPr>
          <a:lstStyle/>
          <a:p>
            <a:r>
              <a:rPr lang="en-US" dirty="0"/>
              <a:t>Spatial audio setup with a software interface</a:t>
            </a:r>
          </a:p>
        </p:txBody>
      </p:sp>
      <p:sp>
        <p:nvSpPr>
          <p:cNvPr id="51" name="TextBox 50">
            <a:extLst>
              <a:ext uri="{FF2B5EF4-FFF2-40B4-BE49-F238E27FC236}">
                <a16:creationId xmlns:a16="http://schemas.microsoft.com/office/drawing/2014/main" id="{97F7842E-A02C-0A64-C8F5-58860BDE03F6}"/>
              </a:ext>
            </a:extLst>
          </p:cNvPr>
          <p:cNvSpPr txBox="1"/>
          <p:nvPr/>
        </p:nvSpPr>
        <p:spPr>
          <a:xfrm>
            <a:off x="6961745" y="3224267"/>
            <a:ext cx="2431756" cy="369332"/>
          </a:xfrm>
          <a:prstGeom prst="rect">
            <a:avLst/>
          </a:prstGeom>
          <a:noFill/>
        </p:spPr>
        <p:txBody>
          <a:bodyPr wrap="none" rtlCol="0">
            <a:spAutoFit/>
          </a:bodyPr>
          <a:lstStyle/>
          <a:p>
            <a:r>
              <a:rPr lang="en-US" dirty="0"/>
              <a:t>Time frequency analysis</a:t>
            </a:r>
          </a:p>
        </p:txBody>
      </p:sp>
      <p:sp>
        <p:nvSpPr>
          <p:cNvPr id="52" name="TextBox 51">
            <a:extLst>
              <a:ext uri="{FF2B5EF4-FFF2-40B4-BE49-F238E27FC236}">
                <a16:creationId xmlns:a16="http://schemas.microsoft.com/office/drawing/2014/main" id="{8A6DA9A4-021B-DB08-8F78-97F89B19C0B1}"/>
              </a:ext>
            </a:extLst>
          </p:cNvPr>
          <p:cNvSpPr txBox="1"/>
          <p:nvPr/>
        </p:nvSpPr>
        <p:spPr>
          <a:xfrm>
            <a:off x="148226" y="5744183"/>
            <a:ext cx="2274459" cy="646331"/>
          </a:xfrm>
          <a:prstGeom prst="rect">
            <a:avLst/>
          </a:prstGeom>
          <a:solidFill>
            <a:srgbClr val="C00000"/>
          </a:solidFill>
        </p:spPr>
        <p:txBody>
          <a:bodyPr wrap="square" rtlCol="0">
            <a:spAutoFit/>
          </a:bodyPr>
          <a:lstStyle/>
          <a:p>
            <a:pPr algn="ctr"/>
            <a:r>
              <a:rPr lang="en-US" dirty="0">
                <a:solidFill>
                  <a:schemeClr val="bg1"/>
                </a:solidFill>
              </a:rPr>
              <a:t>Adaptive decision making</a:t>
            </a:r>
          </a:p>
        </p:txBody>
      </p:sp>
      <p:pic>
        <p:nvPicPr>
          <p:cNvPr id="54" name="Picture 53" descr="p_pets-gerbil_1618041c.jpg">
            <a:extLst>
              <a:ext uri="{FF2B5EF4-FFF2-40B4-BE49-F238E27FC236}">
                <a16:creationId xmlns:a16="http://schemas.microsoft.com/office/drawing/2014/main" id="{FDB25841-348A-37D5-14A1-0F704460402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720910" y="3185169"/>
            <a:ext cx="911372" cy="570597"/>
          </a:xfrm>
          <a:prstGeom prst="rect">
            <a:avLst/>
          </a:prstGeom>
        </p:spPr>
      </p:pic>
      <p:pic>
        <p:nvPicPr>
          <p:cNvPr id="55" name="Picture 54" descr="p_pets-gerbil_1618041c.jpg">
            <a:extLst>
              <a:ext uri="{FF2B5EF4-FFF2-40B4-BE49-F238E27FC236}">
                <a16:creationId xmlns:a16="http://schemas.microsoft.com/office/drawing/2014/main" id="{8F76F698-ED29-CB65-9ED0-3FB680FC3B8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5824991" y="5923016"/>
            <a:ext cx="911372" cy="570597"/>
          </a:xfrm>
          <a:prstGeom prst="rect">
            <a:avLst/>
          </a:prstGeom>
        </p:spPr>
      </p:pic>
      <p:pic>
        <p:nvPicPr>
          <p:cNvPr id="56" name="Picture 6" descr="Leibniz Institute for Neurobiology (LIN) - Leibniz Education Research  Network (LERN)Leibniz Education Research Network (LERN)">
            <a:extLst>
              <a:ext uri="{FF2B5EF4-FFF2-40B4-BE49-F238E27FC236}">
                <a16:creationId xmlns:a16="http://schemas.microsoft.com/office/drawing/2014/main" id="{07093F3D-8886-1568-D76D-57D703EEF0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3027" b="24990"/>
          <a:stretch/>
        </p:blipFill>
        <p:spPr bwMode="auto">
          <a:xfrm>
            <a:off x="10042711" y="10619"/>
            <a:ext cx="2106090" cy="7298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873C7AA-2A64-2A82-2A1D-2D47685BC48A}"/>
              </a:ext>
            </a:extLst>
          </p:cNvPr>
          <p:cNvPicPr>
            <a:picLocks noChangeAspect="1"/>
          </p:cNvPicPr>
          <p:nvPr/>
        </p:nvPicPr>
        <p:blipFill>
          <a:blip r:embed="rId7"/>
          <a:stretch>
            <a:fillRect/>
          </a:stretch>
        </p:blipFill>
        <p:spPr>
          <a:xfrm>
            <a:off x="5674552" y="2082143"/>
            <a:ext cx="607544" cy="639520"/>
          </a:xfrm>
          <a:prstGeom prst="rect">
            <a:avLst/>
          </a:prstGeom>
        </p:spPr>
      </p:pic>
      <p:sp>
        <p:nvSpPr>
          <p:cNvPr id="58" name="TextBox 57">
            <a:extLst>
              <a:ext uri="{FF2B5EF4-FFF2-40B4-BE49-F238E27FC236}">
                <a16:creationId xmlns:a16="http://schemas.microsoft.com/office/drawing/2014/main" id="{4E6B3449-BBF7-1519-6B28-A489425CB70D}"/>
              </a:ext>
            </a:extLst>
          </p:cNvPr>
          <p:cNvSpPr txBox="1"/>
          <p:nvPr/>
        </p:nvSpPr>
        <p:spPr>
          <a:xfrm>
            <a:off x="2455622" y="4691300"/>
            <a:ext cx="3389349"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Potential classification feature to design a brain-computer interface for post-stroke rehabilitation</a:t>
            </a:r>
          </a:p>
        </p:txBody>
      </p:sp>
      <p:sp>
        <p:nvSpPr>
          <p:cNvPr id="59" name="TextBox 58">
            <a:extLst>
              <a:ext uri="{FF2B5EF4-FFF2-40B4-BE49-F238E27FC236}">
                <a16:creationId xmlns:a16="http://schemas.microsoft.com/office/drawing/2014/main" id="{F84EC47A-0258-034A-0A1C-081B4341FE7A}"/>
              </a:ext>
            </a:extLst>
          </p:cNvPr>
          <p:cNvSpPr txBox="1"/>
          <p:nvPr/>
        </p:nvSpPr>
        <p:spPr>
          <a:xfrm>
            <a:off x="171097" y="4823647"/>
            <a:ext cx="2274459" cy="369332"/>
          </a:xfrm>
          <a:prstGeom prst="rect">
            <a:avLst/>
          </a:prstGeom>
          <a:solidFill>
            <a:srgbClr val="C00000"/>
          </a:solidFill>
        </p:spPr>
        <p:txBody>
          <a:bodyPr wrap="square" rtlCol="0">
            <a:spAutoFit/>
          </a:bodyPr>
          <a:lstStyle/>
          <a:p>
            <a:pPr algn="ctr"/>
            <a:r>
              <a:rPr lang="en-US" dirty="0">
                <a:solidFill>
                  <a:schemeClr val="bg1"/>
                </a:solidFill>
              </a:rPr>
              <a:t>Clinical rehabilitation</a:t>
            </a:r>
          </a:p>
        </p:txBody>
      </p:sp>
      <p:pic>
        <p:nvPicPr>
          <p:cNvPr id="3080" name="Picture 8" descr="Person Clipart Images – Browse 584,254 Stock Photos, Vectors, and Video |  Adobe Stock">
            <a:extLst>
              <a:ext uri="{FF2B5EF4-FFF2-40B4-BE49-F238E27FC236}">
                <a16:creationId xmlns:a16="http://schemas.microsoft.com/office/drawing/2014/main" id="{CB2843E5-1583-B512-68FD-C107D789D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26911" y="4707227"/>
            <a:ext cx="493565" cy="8421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CF1DDD1C-FED8-8FAD-7D09-9EF26995C000}"/>
              </a:ext>
            </a:extLst>
          </p:cNvPr>
          <p:cNvPicPr>
            <a:picLocks noChangeAspect="1"/>
          </p:cNvPicPr>
          <p:nvPr/>
        </p:nvPicPr>
        <p:blipFill>
          <a:blip r:embed="rId13"/>
          <a:stretch>
            <a:fillRect/>
          </a:stretch>
        </p:blipFill>
        <p:spPr>
          <a:xfrm>
            <a:off x="6844948" y="4529859"/>
            <a:ext cx="1185819" cy="1225678"/>
          </a:xfrm>
          <a:prstGeom prst="rect">
            <a:avLst/>
          </a:prstGeom>
        </p:spPr>
      </p:pic>
      <p:pic>
        <p:nvPicPr>
          <p:cNvPr id="63" name="Picture 62">
            <a:extLst>
              <a:ext uri="{FF2B5EF4-FFF2-40B4-BE49-F238E27FC236}">
                <a16:creationId xmlns:a16="http://schemas.microsoft.com/office/drawing/2014/main" id="{2B4A398C-5AAD-42BC-844B-DDCBFB9FEE1F}"/>
              </a:ext>
            </a:extLst>
          </p:cNvPr>
          <p:cNvPicPr>
            <a:picLocks noChangeAspect="1"/>
          </p:cNvPicPr>
          <p:nvPr/>
        </p:nvPicPr>
        <p:blipFill>
          <a:blip r:embed="rId4"/>
          <a:stretch>
            <a:fillRect/>
          </a:stretch>
        </p:blipFill>
        <p:spPr>
          <a:xfrm>
            <a:off x="8436033" y="4709115"/>
            <a:ext cx="1149296" cy="1003577"/>
          </a:xfrm>
          <a:prstGeom prst="rect">
            <a:avLst/>
          </a:prstGeom>
        </p:spPr>
      </p:pic>
      <p:pic>
        <p:nvPicPr>
          <p:cNvPr id="3082" name="Picture 10" descr="Arm Clip Art - Free Download | Clipart Library">
            <a:extLst>
              <a:ext uri="{FF2B5EF4-FFF2-40B4-BE49-F238E27FC236}">
                <a16:creationId xmlns:a16="http://schemas.microsoft.com/office/drawing/2014/main" id="{B823A1E4-8ED0-68BD-418F-0B7B7E47BD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02149" y="4659562"/>
            <a:ext cx="789360" cy="1053130"/>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8E342632-1722-D8BB-BDCA-EB0B2E51A677}"/>
              </a:ext>
            </a:extLst>
          </p:cNvPr>
          <p:cNvSpPr txBox="1"/>
          <p:nvPr/>
        </p:nvSpPr>
        <p:spPr>
          <a:xfrm>
            <a:off x="6421029" y="4281513"/>
            <a:ext cx="5661165" cy="369332"/>
          </a:xfrm>
          <a:prstGeom prst="rect">
            <a:avLst/>
          </a:prstGeom>
          <a:noFill/>
        </p:spPr>
        <p:txBody>
          <a:bodyPr wrap="none" rtlCol="0">
            <a:spAutoFit/>
          </a:bodyPr>
          <a:lstStyle/>
          <a:p>
            <a:r>
              <a:rPr lang="en-US" dirty="0"/>
              <a:t>Supervised learning – movement intention and movement</a:t>
            </a:r>
          </a:p>
        </p:txBody>
      </p:sp>
      <p:sp>
        <p:nvSpPr>
          <p:cNvPr id="1025" name="Right Arrow 1024">
            <a:extLst>
              <a:ext uri="{FF2B5EF4-FFF2-40B4-BE49-F238E27FC236}">
                <a16:creationId xmlns:a16="http://schemas.microsoft.com/office/drawing/2014/main" id="{3596BA16-ACFC-DFB9-908F-9DA57AB7BF60}"/>
              </a:ext>
            </a:extLst>
          </p:cNvPr>
          <p:cNvSpPr/>
          <p:nvPr/>
        </p:nvSpPr>
        <p:spPr>
          <a:xfrm>
            <a:off x="8029972" y="5119487"/>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7" name="Right Arrow 1026">
            <a:extLst>
              <a:ext uri="{FF2B5EF4-FFF2-40B4-BE49-F238E27FC236}">
                <a16:creationId xmlns:a16="http://schemas.microsoft.com/office/drawing/2014/main" id="{1C6D2F80-EDF8-D0E1-06DF-C3E0630B616C}"/>
              </a:ext>
            </a:extLst>
          </p:cNvPr>
          <p:cNvSpPr/>
          <p:nvPr/>
        </p:nvSpPr>
        <p:spPr>
          <a:xfrm>
            <a:off x="9667898" y="5103072"/>
            <a:ext cx="295303"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9" name="Right Arrow 1028">
            <a:extLst>
              <a:ext uri="{FF2B5EF4-FFF2-40B4-BE49-F238E27FC236}">
                <a16:creationId xmlns:a16="http://schemas.microsoft.com/office/drawing/2014/main" id="{8BD09B42-2F23-4302-69EF-EC5DE97E35D5}"/>
              </a:ext>
            </a:extLst>
          </p:cNvPr>
          <p:cNvSpPr/>
          <p:nvPr/>
        </p:nvSpPr>
        <p:spPr>
          <a:xfrm>
            <a:off x="6922124" y="6136833"/>
            <a:ext cx="806727" cy="16610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3150AFC-1FCD-40C2-8553-7D59770D2BF9}"/>
              </a:ext>
            </a:extLst>
          </p:cNvPr>
          <p:cNvSpPr txBox="1"/>
          <p:nvPr/>
        </p:nvSpPr>
        <p:spPr>
          <a:xfrm>
            <a:off x="7941608" y="6014883"/>
            <a:ext cx="2879827" cy="369332"/>
          </a:xfrm>
          <a:prstGeom prst="rect">
            <a:avLst/>
          </a:prstGeom>
          <a:noFill/>
        </p:spPr>
        <p:txBody>
          <a:bodyPr wrap="none" rtlCol="0">
            <a:spAutoFit/>
          </a:bodyPr>
          <a:lstStyle/>
          <a:p>
            <a:r>
              <a:rPr lang="en-US" dirty="0"/>
              <a:t>Current work (Master thesis)</a:t>
            </a:r>
          </a:p>
        </p:txBody>
      </p:sp>
      <p:pic>
        <p:nvPicPr>
          <p:cNvPr id="8" name="Picture 7">
            <a:extLst>
              <a:ext uri="{FF2B5EF4-FFF2-40B4-BE49-F238E27FC236}">
                <a16:creationId xmlns:a16="http://schemas.microsoft.com/office/drawing/2014/main" id="{0744ABD8-A0BD-438E-9172-C2621CA1B0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81521" y="3067737"/>
            <a:ext cx="1280728" cy="1017604"/>
          </a:xfrm>
          <a:prstGeom prst="rect">
            <a:avLst/>
          </a:prstGeom>
        </p:spPr>
      </p:pic>
      <p:sp>
        <p:nvSpPr>
          <p:cNvPr id="10" name="Date Placeholder 9">
            <a:extLst>
              <a:ext uri="{FF2B5EF4-FFF2-40B4-BE49-F238E27FC236}">
                <a16:creationId xmlns:a16="http://schemas.microsoft.com/office/drawing/2014/main" id="{F69D2102-6366-4B65-9B6B-DE6F6146934F}"/>
              </a:ext>
            </a:extLst>
          </p:cNvPr>
          <p:cNvSpPr>
            <a:spLocks noGrp="1"/>
          </p:cNvSpPr>
          <p:nvPr>
            <p:ph type="dt" sz="half" idx="10"/>
          </p:nvPr>
        </p:nvSpPr>
        <p:spPr/>
        <p:txBody>
          <a:bodyPr/>
          <a:lstStyle/>
          <a:p>
            <a:fld id="{CA7523F9-0BCD-44E8-B01B-9BE68D8E20DF}" type="datetime8">
              <a:rPr lang="en-DE" smtClean="0"/>
              <a:t>12/12/2023 13:44</a:t>
            </a:fld>
            <a:endParaRPr lang="en-DE"/>
          </a:p>
        </p:txBody>
      </p:sp>
      <p:sp>
        <p:nvSpPr>
          <p:cNvPr id="13" name="Slide Number Placeholder 12">
            <a:extLst>
              <a:ext uri="{FF2B5EF4-FFF2-40B4-BE49-F238E27FC236}">
                <a16:creationId xmlns:a16="http://schemas.microsoft.com/office/drawing/2014/main" id="{BB943C5B-0757-4D9E-A888-6E0AFFDA7845}"/>
              </a:ext>
            </a:extLst>
          </p:cNvPr>
          <p:cNvSpPr>
            <a:spLocks noGrp="1"/>
          </p:cNvSpPr>
          <p:nvPr>
            <p:ph type="sldNum" sz="quarter" idx="12"/>
          </p:nvPr>
        </p:nvSpPr>
        <p:spPr/>
        <p:txBody>
          <a:bodyPr/>
          <a:lstStyle/>
          <a:p>
            <a:fld id="{8D002933-DA69-4593-A8BE-46BA8199777B}" type="slidenum">
              <a:rPr lang="en-DE" smtClean="0"/>
              <a:t>2</a:t>
            </a:fld>
            <a:endParaRPr lang="en-DE"/>
          </a:p>
        </p:txBody>
      </p:sp>
    </p:spTree>
    <p:extLst>
      <p:ext uri="{BB962C8B-B14F-4D97-AF65-F5344CB8AC3E}">
        <p14:creationId xmlns:p14="http://schemas.microsoft.com/office/powerpoint/2010/main" val="38905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animBg="1"/>
      <p:bldP spid="17" grpId="0" animBg="1"/>
      <p:bldP spid="47" grpId="0" animBg="1"/>
      <p:bldP spid="9" grpId="0"/>
      <p:bldP spid="15" grpId="0" animBg="1"/>
      <p:bldP spid="49" grpId="0"/>
      <p:bldP spid="50" grpId="0"/>
      <p:bldP spid="51" grpId="0"/>
      <p:bldP spid="52" grpId="0" animBg="1"/>
      <p:bldP spid="58" grpId="0"/>
      <p:bldP spid="59" grpId="0" animBg="1"/>
      <p:bldP spid="1024" grpId="0"/>
      <p:bldP spid="1025" grpId="0" animBg="1"/>
      <p:bldP spid="1027" grpId="0" animBg="1"/>
      <p:bldP spid="1029" grpId="0" animBg="1"/>
      <p:bldP spid="103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3764"/>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D1569CA0-9855-459F-B97E-4F728717F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261" y="1746104"/>
            <a:ext cx="1582330" cy="1569004"/>
          </a:xfrm>
          <a:prstGeom prst="rect">
            <a:avLst/>
          </a:prstGeom>
        </p:spPr>
      </p:pic>
      <p:pic>
        <p:nvPicPr>
          <p:cNvPr id="43" name="Graphic 42">
            <a:extLst>
              <a:ext uri="{FF2B5EF4-FFF2-40B4-BE49-F238E27FC236}">
                <a16:creationId xmlns:a16="http://schemas.microsoft.com/office/drawing/2014/main" id="{CEC04219-5B44-49F2-8F8F-1DE01FD150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9492" y="609483"/>
            <a:ext cx="6840758" cy="443920"/>
          </a:xfrm>
          <a:prstGeom prst="rect">
            <a:avLst/>
          </a:prstGeom>
        </p:spPr>
      </p:pic>
      <p:pic>
        <p:nvPicPr>
          <p:cNvPr id="45" name="Graphic 44">
            <a:extLst>
              <a:ext uri="{FF2B5EF4-FFF2-40B4-BE49-F238E27FC236}">
                <a16:creationId xmlns:a16="http://schemas.microsoft.com/office/drawing/2014/main" id="{C37DE370-07B1-41DD-A830-E922FD5C1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83" y="135479"/>
            <a:ext cx="1613438" cy="474004"/>
          </a:xfrm>
          <a:prstGeom prst="rect">
            <a:avLst/>
          </a:prstGeom>
        </p:spPr>
      </p:pic>
      <p:pic>
        <p:nvPicPr>
          <p:cNvPr id="39" name="Graphic 38">
            <a:extLst>
              <a:ext uri="{FF2B5EF4-FFF2-40B4-BE49-F238E27FC236}">
                <a16:creationId xmlns:a16="http://schemas.microsoft.com/office/drawing/2014/main" id="{34DE5711-A376-40BB-A4AD-70474536E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2000" y="1200629"/>
            <a:ext cx="4617498" cy="2748922"/>
          </a:xfrm>
          <a:prstGeom prst="rect">
            <a:avLst/>
          </a:prstGeom>
        </p:spPr>
      </p:pic>
      <p:pic>
        <p:nvPicPr>
          <p:cNvPr id="57" name="Graphic 56">
            <a:extLst>
              <a:ext uri="{FF2B5EF4-FFF2-40B4-BE49-F238E27FC236}">
                <a16:creationId xmlns:a16="http://schemas.microsoft.com/office/drawing/2014/main" id="{F7EB5314-A173-437C-AE38-D48EC4A9A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0" y="1806060"/>
            <a:ext cx="1326778" cy="1805288"/>
          </a:xfrm>
          <a:prstGeom prst="rect">
            <a:avLst/>
          </a:prstGeom>
        </p:spPr>
      </p:pic>
      <p:sp>
        <p:nvSpPr>
          <p:cNvPr id="77" name="Rectangle 76">
            <a:extLst>
              <a:ext uri="{FF2B5EF4-FFF2-40B4-BE49-F238E27FC236}">
                <a16:creationId xmlns:a16="http://schemas.microsoft.com/office/drawing/2014/main" id="{2656C236-898F-461C-BD79-F91300D53C7D}"/>
              </a:ext>
            </a:extLst>
          </p:cNvPr>
          <p:cNvSpPr/>
          <p:nvPr/>
        </p:nvSpPr>
        <p:spPr>
          <a:xfrm>
            <a:off x="5277261" y="3665220"/>
            <a:ext cx="1519779" cy="344287"/>
          </a:xfrm>
          <a:prstGeom prst="rect">
            <a:avLst/>
          </a:prstGeom>
          <a:solidFill>
            <a:srgbClr val="1B3764"/>
          </a:solidFill>
          <a:ln>
            <a:solidFill>
              <a:srgbClr val="1B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3" name="Picture 82">
            <a:extLst>
              <a:ext uri="{FF2B5EF4-FFF2-40B4-BE49-F238E27FC236}">
                <a16:creationId xmlns:a16="http://schemas.microsoft.com/office/drawing/2014/main" id="{1C9A823F-3E50-453E-94B4-7EAB40E0C087}"/>
              </a:ext>
            </a:extLst>
          </p:cNvPr>
          <p:cNvPicPr>
            <a:picLocks noChangeAspect="1"/>
          </p:cNvPicPr>
          <p:nvPr/>
        </p:nvPicPr>
        <p:blipFill>
          <a:blip r:embed="rId13"/>
          <a:stretch>
            <a:fillRect/>
          </a:stretch>
        </p:blipFill>
        <p:spPr>
          <a:xfrm>
            <a:off x="10514035" y="77668"/>
            <a:ext cx="1568282" cy="362590"/>
          </a:xfrm>
          <a:prstGeom prst="rect">
            <a:avLst/>
          </a:prstGeom>
        </p:spPr>
      </p:pic>
      <p:pic>
        <p:nvPicPr>
          <p:cNvPr id="8" name="Graphic 7">
            <a:extLst>
              <a:ext uri="{FF2B5EF4-FFF2-40B4-BE49-F238E27FC236}">
                <a16:creationId xmlns:a16="http://schemas.microsoft.com/office/drawing/2014/main" id="{20F34700-7CB4-4629-9435-18A2209578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2511" y="4096778"/>
            <a:ext cx="10714720" cy="1194520"/>
          </a:xfrm>
          <a:prstGeom prst="rect">
            <a:avLst/>
          </a:prstGeom>
        </p:spPr>
      </p:pic>
      <p:sp>
        <p:nvSpPr>
          <p:cNvPr id="12" name="TextBox 11">
            <a:extLst>
              <a:ext uri="{FF2B5EF4-FFF2-40B4-BE49-F238E27FC236}">
                <a16:creationId xmlns:a16="http://schemas.microsoft.com/office/drawing/2014/main" id="{8E670D2F-D6E6-40BA-B116-765AF317BA65}"/>
              </a:ext>
            </a:extLst>
          </p:cNvPr>
          <p:cNvSpPr txBox="1"/>
          <p:nvPr/>
        </p:nvSpPr>
        <p:spPr>
          <a:xfrm>
            <a:off x="2942168" y="5472705"/>
            <a:ext cx="6097162" cy="369332"/>
          </a:xfrm>
          <a:prstGeom prst="rect">
            <a:avLst/>
          </a:prstGeom>
          <a:noFill/>
        </p:spPr>
        <p:txBody>
          <a:bodyPr wrap="square">
            <a:spAutoFit/>
          </a:bodyPr>
          <a:lstStyle/>
          <a:p>
            <a:pPr algn="ctr"/>
            <a:r>
              <a:rPr lang="en-US" sz="1800" dirty="0">
                <a:solidFill>
                  <a:srgbClr val="FCDC34"/>
                </a:solidFill>
              </a:rPr>
              <a:t>Supervisor: Prof. Dr. Max Happel</a:t>
            </a:r>
            <a:endParaRPr lang="en-DE" sz="1800" dirty="0">
              <a:solidFill>
                <a:srgbClr val="FCDC34"/>
              </a:solidFill>
            </a:endParaRPr>
          </a:p>
        </p:txBody>
      </p:sp>
    </p:spTree>
    <p:extLst>
      <p:ext uri="{BB962C8B-B14F-4D97-AF65-F5344CB8AC3E}">
        <p14:creationId xmlns:p14="http://schemas.microsoft.com/office/powerpoint/2010/main" val="327848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663696" y="11952"/>
            <a:ext cx="10515600" cy="1325563"/>
          </a:xfrm>
        </p:spPr>
        <p:txBody>
          <a:bodyPr/>
          <a:lstStyle/>
          <a:p>
            <a:r>
              <a:rPr lang="en-US" dirty="0"/>
              <a:t>Decision making in uncertain situations</a:t>
            </a:r>
            <a:endParaRPr lang="en-DE" dirty="0"/>
          </a:p>
        </p:txBody>
      </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208659" y="959620"/>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663696" y="1204470"/>
            <a:ext cx="7544963" cy="1573631"/>
          </a:xfrm>
        </p:spPr>
        <p:txBody>
          <a:bodyPr>
            <a:normAutofit/>
          </a:bodyPr>
          <a:lstStyle/>
          <a:p>
            <a:pPr marL="0" indent="0">
              <a:buNone/>
            </a:pPr>
            <a:r>
              <a:rPr lang="en-US" sz="2000"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670267" y="1991285"/>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3412344" cy="646331"/>
          </a:xfrm>
          <a:prstGeom prst="rect">
            <a:avLst/>
          </a:prstGeom>
          <a:noFill/>
        </p:spPr>
        <p:txBody>
          <a:bodyPr wrap="none" rtlCol="0">
            <a:spAutoFit/>
          </a:bodyPr>
          <a:lstStyle/>
          <a:p>
            <a:r>
              <a:rPr lang="en-US" dirty="0"/>
              <a:t>Our Study</a:t>
            </a:r>
          </a:p>
          <a:p>
            <a:r>
              <a:rPr lang="en-US" dirty="0"/>
              <a:t>Rodent model – Mongolian gerbils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81261" y="391202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12/12/2023 13:44</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4</a:t>
            </a:fld>
            <a:endParaRPr lang="en-DE"/>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3BAF-E721-4386-825E-733ED2D48CB4}"/>
              </a:ext>
            </a:extLst>
          </p:cNvPr>
          <p:cNvSpPr>
            <a:spLocks noGrp="1"/>
          </p:cNvSpPr>
          <p:nvPr>
            <p:ph type="title"/>
          </p:nvPr>
        </p:nvSpPr>
        <p:spPr>
          <a:xfrm>
            <a:off x="533400" y="4753"/>
            <a:ext cx="10515600" cy="1325563"/>
          </a:xfrm>
        </p:spPr>
        <p:txBody>
          <a:bodyPr/>
          <a:lstStyle/>
          <a:p>
            <a:r>
              <a:rPr lang="en-US" dirty="0"/>
              <a:t>Objective</a:t>
            </a:r>
            <a:endParaRPr lang="en-DE" dirty="0"/>
          </a:p>
        </p:txBody>
      </p:sp>
      <p:sp>
        <p:nvSpPr>
          <p:cNvPr id="4" name="TextBox 3">
            <a:extLst>
              <a:ext uri="{FF2B5EF4-FFF2-40B4-BE49-F238E27FC236}">
                <a16:creationId xmlns:a16="http://schemas.microsoft.com/office/drawing/2014/main" id="{9F59ABA8-1E66-44E3-BFEC-888E602C55AD}"/>
              </a:ext>
            </a:extLst>
          </p:cNvPr>
          <p:cNvSpPr txBox="1"/>
          <p:nvPr/>
        </p:nvSpPr>
        <p:spPr>
          <a:xfrm>
            <a:off x="586333" y="1330316"/>
            <a:ext cx="10218943" cy="1815882"/>
          </a:xfrm>
          <a:prstGeom prst="rect">
            <a:avLst/>
          </a:prstGeom>
          <a:noFill/>
        </p:spPr>
        <p:txBody>
          <a:bodyPr wrap="square" rtlCol="0">
            <a:spAutoFit/>
          </a:bodyPr>
          <a:lstStyle/>
          <a:p>
            <a:r>
              <a:rPr lang="en-US" sz="2800" dirty="0"/>
              <a:t>Neuronal circuit functions in frontal cortex – exploitative vs explorative strategies</a:t>
            </a:r>
          </a:p>
          <a:p>
            <a:pPr marL="742950" lvl="1" indent="-285750">
              <a:buFont typeface="Arial" panose="020B0604020202020204" pitchFamily="34" charset="0"/>
              <a:buChar char="•"/>
            </a:pPr>
            <a:r>
              <a:rPr lang="en-US" sz="2800" dirty="0"/>
              <a:t>   frontal activity before patch leaving decision</a:t>
            </a:r>
          </a:p>
          <a:p>
            <a:pPr marL="742950" lvl="1" indent="-285750">
              <a:buFont typeface="Arial" panose="020B0604020202020204" pitchFamily="34" charset="0"/>
              <a:buChar char="•"/>
            </a:pPr>
            <a:r>
              <a:rPr lang="en-US" sz="2800" dirty="0"/>
              <a:t>Layer-dependent processing</a:t>
            </a:r>
            <a:endParaRPr lang="en-DE" sz="2800" dirty="0"/>
          </a:p>
        </p:txBody>
      </p:sp>
      <p:sp>
        <p:nvSpPr>
          <p:cNvPr id="5" name="Arrow: Down 4">
            <a:extLst>
              <a:ext uri="{FF2B5EF4-FFF2-40B4-BE49-F238E27FC236}">
                <a16:creationId xmlns:a16="http://schemas.microsoft.com/office/drawing/2014/main" id="{530C873D-86A6-4511-8CAB-BD64D1D3FAC7}"/>
              </a:ext>
            </a:extLst>
          </p:cNvPr>
          <p:cNvSpPr/>
          <p:nvPr/>
        </p:nvSpPr>
        <p:spPr>
          <a:xfrm rot="10800000">
            <a:off x="1386724" y="2249700"/>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6" name="Date Placeholder 5">
            <a:extLst>
              <a:ext uri="{FF2B5EF4-FFF2-40B4-BE49-F238E27FC236}">
                <a16:creationId xmlns:a16="http://schemas.microsoft.com/office/drawing/2014/main" id="{6E53C236-820D-4AD7-B25A-675CFAD74626}"/>
              </a:ext>
            </a:extLst>
          </p:cNvPr>
          <p:cNvSpPr>
            <a:spLocks noGrp="1"/>
          </p:cNvSpPr>
          <p:nvPr>
            <p:ph type="dt" sz="half" idx="10"/>
          </p:nvPr>
        </p:nvSpPr>
        <p:spPr/>
        <p:txBody>
          <a:bodyPr/>
          <a:lstStyle/>
          <a:p>
            <a:fld id="{0AB42F5C-B452-4FBE-B9A6-A27DC770181B}" type="datetime8">
              <a:rPr lang="en-DE" smtClean="0"/>
              <a:t>12/12/2023 13:44</a:t>
            </a:fld>
            <a:endParaRPr lang="en-DE"/>
          </a:p>
        </p:txBody>
      </p:sp>
      <p:sp>
        <p:nvSpPr>
          <p:cNvPr id="8" name="Slide Number Placeholder 7">
            <a:extLst>
              <a:ext uri="{FF2B5EF4-FFF2-40B4-BE49-F238E27FC236}">
                <a16:creationId xmlns:a16="http://schemas.microsoft.com/office/drawing/2014/main" id="{D422FEEF-666A-47E6-9F22-37AFEF541AAE}"/>
              </a:ext>
            </a:extLst>
          </p:cNvPr>
          <p:cNvSpPr>
            <a:spLocks noGrp="1"/>
          </p:cNvSpPr>
          <p:nvPr>
            <p:ph type="sldNum" sz="quarter" idx="12"/>
          </p:nvPr>
        </p:nvSpPr>
        <p:spPr/>
        <p:txBody>
          <a:bodyPr/>
          <a:lstStyle/>
          <a:p>
            <a:fld id="{8D002933-DA69-4593-A8BE-46BA8199777B}" type="slidenum">
              <a:rPr lang="en-DE" smtClean="0"/>
              <a:t>5</a:t>
            </a:fld>
            <a:endParaRPr lang="en-DE"/>
          </a:p>
        </p:txBody>
      </p:sp>
    </p:spTree>
    <p:extLst>
      <p:ext uri="{BB962C8B-B14F-4D97-AF65-F5344CB8AC3E}">
        <p14:creationId xmlns:p14="http://schemas.microsoft.com/office/powerpoint/2010/main" val="23101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AC499-5313-F874-2578-CF31F62A6729}"/>
              </a:ext>
            </a:extLst>
          </p:cNvPr>
          <p:cNvSpPr>
            <a:spLocks noChangeAspect="1"/>
          </p:cNvSpPr>
          <p:nvPr/>
        </p:nvSpPr>
        <p:spPr>
          <a:xfrm>
            <a:off x="-1" y="0"/>
            <a:ext cx="12192001" cy="728507"/>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CD6CAE-47A7-472F-A308-9E3A2B36EE25}"/>
              </a:ext>
            </a:extLst>
          </p:cNvPr>
          <p:cNvSpPr>
            <a:spLocks noGrp="1"/>
          </p:cNvSpPr>
          <p:nvPr>
            <p:ph type="title"/>
          </p:nvPr>
        </p:nvSpPr>
        <p:spPr>
          <a:xfrm>
            <a:off x="40943" y="-355245"/>
            <a:ext cx="10515600" cy="1325563"/>
          </a:xfrm>
        </p:spPr>
        <p:txBody>
          <a:bodyPr/>
          <a:lstStyle/>
          <a:p>
            <a:r>
              <a:rPr lang="en-US" dirty="0">
                <a:solidFill>
                  <a:srgbClr val="FCDC34"/>
                </a:solidFill>
                <a:latin typeface="Georgia" panose="02040502050405020303" pitchFamily="18" charset="0"/>
              </a:rPr>
              <a:t>The probabilistic foraging task</a:t>
            </a:r>
            <a:endParaRPr lang="en-DE" dirty="0">
              <a:solidFill>
                <a:srgbClr val="FCDC34"/>
              </a:solidFill>
              <a:latin typeface="Georgia" panose="02040502050405020303" pitchFamily="18" charset="0"/>
            </a:endParaRPr>
          </a:p>
        </p:txBody>
      </p:sp>
      <p:pic>
        <p:nvPicPr>
          <p:cNvPr id="3" name="Picture 2">
            <a:extLst>
              <a:ext uri="{FF2B5EF4-FFF2-40B4-BE49-F238E27FC236}">
                <a16:creationId xmlns:a16="http://schemas.microsoft.com/office/drawing/2014/main" id="{8E5A0EED-C784-120B-7796-F89A5A25DA82}"/>
              </a:ext>
            </a:extLst>
          </p:cNvPr>
          <p:cNvPicPr>
            <a:picLocks noChangeAspect="1"/>
          </p:cNvPicPr>
          <p:nvPr/>
        </p:nvPicPr>
        <p:blipFill rotWithShape="1">
          <a:blip r:embed="rId4"/>
          <a:srcRect t="16555"/>
          <a:stretch/>
        </p:blipFill>
        <p:spPr>
          <a:xfrm>
            <a:off x="40943" y="908385"/>
            <a:ext cx="4624462" cy="2137392"/>
          </a:xfrm>
          <a:prstGeom prst="rect">
            <a:avLst/>
          </a:prstGeom>
        </p:spPr>
      </p:pic>
      <p:pic>
        <p:nvPicPr>
          <p:cNvPr id="4" name="Picture 3">
            <a:extLst>
              <a:ext uri="{FF2B5EF4-FFF2-40B4-BE49-F238E27FC236}">
                <a16:creationId xmlns:a16="http://schemas.microsoft.com/office/drawing/2014/main" id="{02472A0A-9A74-1EDC-744E-1071ED3BBF6E}"/>
              </a:ext>
            </a:extLst>
          </p:cNvPr>
          <p:cNvPicPr>
            <a:picLocks noChangeAspect="1"/>
          </p:cNvPicPr>
          <p:nvPr/>
        </p:nvPicPr>
        <p:blipFill rotWithShape="1">
          <a:blip r:embed="rId5"/>
          <a:srcRect t="22290"/>
          <a:stretch/>
        </p:blipFill>
        <p:spPr>
          <a:xfrm>
            <a:off x="4665405" y="970317"/>
            <a:ext cx="5368956" cy="2168708"/>
          </a:xfrm>
          <a:prstGeom prst="rect">
            <a:avLst/>
          </a:prstGeom>
        </p:spPr>
      </p:pic>
      <p:pic>
        <p:nvPicPr>
          <p:cNvPr id="5" name="Picture 4">
            <a:extLst>
              <a:ext uri="{FF2B5EF4-FFF2-40B4-BE49-F238E27FC236}">
                <a16:creationId xmlns:a16="http://schemas.microsoft.com/office/drawing/2014/main" id="{8DD9332B-77DD-4B38-1B2D-A354038FE48E}"/>
              </a:ext>
            </a:extLst>
          </p:cNvPr>
          <p:cNvPicPr>
            <a:picLocks noChangeAspect="1"/>
          </p:cNvPicPr>
          <p:nvPr/>
        </p:nvPicPr>
        <p:blipFill rotWithShape="1">
          <a:blip r:embed="rId6"/>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6B682665-BBE9-4256-85BE-7B1F9DC82C42}"/>
              </a:ext>
            </a:extLst>
          </p:cNvPr>
          <p:cNvGrpSpPr/>
          <p:nvPr/>
        </p:nvGrpSpPr>
        <p:grpSpPr>
          <a:xfrm>
            <a:off x="4187253" y="3718975"/>
            <a:ext cx="2690141" cy="1198728"/>
            <a:chOff x="9294354" y="1467471"/>
            <a:chExt cx="2690141" cy="1198728"/>
          </a:xfrm>
        </p:grpSpPr>
        <p:pic>
          <p:nvPicPr>
            <p:cNvPr id="16" name="Graphic 15">
              <a:extLst>
                <a:ext uri="{FF2B5EF4-FFF2-40B4-BE49-F238E27FC236}">
                  <a16:creationId xmlns:a16="http://schemas.microsoft.com/office/drawing/2014/main" id="{C42820E6-0FDD-BBE1-C725-43DFA6E7109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5939B43-9979-48C5-8C96-FED5B7BDE3B3}"/>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586FDB9C-EEDE-404D-A6D0-2B5FF40C654C}"/>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p:txBody>
          <a:bodyPr/>
          <a:lstStyle/>
          <a:p>
            <a:fld id="{6F12B152-26D9-4E8F-98E8-4C5235F145DB}" type="datetime8">
              <a:rPr lang="en-DE" smtClean="0"/>
              <a:t>12/12/2023 13:44</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6</a:t>
            </a:fld>
            <a:endParaRPr lang="en-DE"/>
          </a:p>
        </p:txBody>
      </p:sp>
    </p:spTree>
    <p:extLst>
      <p:ext uri="{BB962C8B-B14F-4D97-AF65-F5344CB8AC3E}">
        <p14:creationId xmlns:p14="http://schemas.microsoft.com/office/powerpoint/2010/main" val="2308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1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66E93-5176-2201-B32A-FE97A9114A95}"/>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AC78767-8584-A3F7-D07A-A614642653DC}"/>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How do we study this?</a:t>
            </a:r>
            <a:endParaRPr lang="en-DE" dirty="0">
              <a:solidFill>
                <a:srgbClr val="FCDC34"/>
              </a:solidFill>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780809" y="1634322"/>
            <a:ext cx="2073945" cy="4585460"/>
            <a:chOff x="9453693" y="1930400"/>
            <a:chExt cx="1813683" cy="4010025"/>
          </a:xfrm>
        </p:grpSpPr>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6172755" y="1605884"/>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597157" y="2473208"/>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784109" y="1236552"/>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12/12/2023 13:44</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7</a:t>
            </a:fld>
            <a:endParaRPr lang="en-DE"/>
          </a:p>
        </p:txBody>
      </p:sp>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4322E-4E71-072A-9EC6-A2571F259C6A}"/>
              </a:ext>
            </a:extLst>
          </p:cNvPr>
          <p:cNvSpPr>
            <a:spLocks noChangeAspect="1"/>
          </p:cNvSpPr>
          <p:nvPr/>
        </p:nvSpPr>
        <p:spPr>
          <a:xfrm>
            <a:off x="-1" y="0"/>
            <a:ext cx="12192001" cy="838309"/>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Animals make inference-based decision</a:t>
            </a:r>
            <a:endParaRPr lang="en-DE" sz="3200" dirty="0">
              <a:solidFill>
                <a:srgbClr val="FCDC34"/>
              </a:solidFill>
              <a:latin typeface="Georgia" panose="02040502050405020303" pitchFamily="18" charset="0"/>
            </a:endParaRPr>
          </a:p>
        </p:txBody>
      </p:sp>
      <p:pic>
        <p:nvPicPr>
          <p:cNvPr id="8" name="Picture 7">
            <a:extLst>
              <a:ext uri="{FF2B5EF4-FFF2-40B4-BE49-F238E27FC236}">
                <a16:creationId xmlns:a16="http://schemas.microsoft.com/office/drawing/2014/main" id="{7DD12116-856E-0C5C-98BD-7160B366BA6C}"/>
              </a:ext>
            </a:extLst>
          </p:cNvPr>
          <p:cNvPicPr>
            <a:picLocks noChangeAspect="1"/>
          </p:cNvPicPr>
          <p:nvPr/>
        </p:nvPicPr>
        <p:blipFill>
          <a:blip r:embed="rId2"/>
          <a:stretch>
            <a:fillRect/>
          </a:stretch>
        </p:blipFill>
        <p:spPr>
          <a:xfrm>
            <a:off x="6024765" y="2150201"/>
            <a:ext cx="5600080" cy="3483048"/>
          </a:xfrm>
          <a:prstGeom prst="rect">
            <a:avLst/>
          </a:prstGeom>
        </p:spPr>
      </p:pic>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3"/>
          <a:srcRect l="16908" b="19716"/>
          <a:stretch/>
        </p:blipFill>
        <p:spPr>
          <a:xfrm>
            <a:off x="26103" y="839113"/>
            <a:ext cx="1787326" cy="1414040"/>
          </a:xfrm>
          <a:prstGeom prst="rect">
            <a:avLst/>
          </a:prstGeom>
        </p:spPr>
      </p:pic>
      <p:sp>
        <p:nvSpPr>
          <p:cNvPr id="13" name="TextBox 12">
            <a:extLst>
              <a:ext uri="{FF2B5EF4-FFF2-40B4-BE49-F238E27FC236}">
                <a16:creationId xmlns:a16="http://schemas.microsoft.com/office/drawing/2014/main" id="{DDE32977-5A67-0FA7-9FA5-4B41AAA5DB1E}"/>
              </a:ext>
            </a:extLst>
          </p:cNvPr>
          <p:cNvSpPr txBox="1"/>
          <p:nvPr/>
        </p:nvSpPr>
        <p:spPr>
          <a:xfrm>
            <a:off x="2913122" y="5871619"/>
            <a:ext cx="7726303" cy="923330"/>
          </a:xfrm>
          <a:prstGeom prst="rect">
            <a:avLst/>
          </a:prstGeom>
          <a:noFill/>
        </p:spPr>
        <p:txBody>
          <a:bodyPr wrap="square" rtlCol="0">
            <a:spAutoFit/>
          </a:bodyPr>
          <a:lstStyle/>
          <a:p>
            <a:r>
              <a:rPr lang="en-US" dirty="0">
                <a:latin typeface="Georgia" panose="02040502050405020303" pitchFamily="18" charset="0"/>
              </a:rPr>
              <a:t>Number of consecutive unrewarded pokes before leaving is independent </a:t>
            </a:r>
          </a:p>
          <a:p>
            <a:r>
              <a:rPr lang="en-US" dirty="0">
                <a:latin typeface="Georgia" panose="02040502050405020303" pitchFamily="18" charset="0"/>
              </a:rPr>
              <a:t>of starting reward probability and total number of rewards received in a trial.</a:t>
            </a:r>
          </a:p>
        </p:txBody>
      </p:sp>
      <p:pic>
        <p:nvPicPr>
          <p:cNvPr id="14" name="Picture 13">
            <a:extLst>
              <a:ext uri="{FF2B5EF4-FFF2-40B4-BE49-F238E27FC236}">
                <a16:creationId xmlns:a16="http://schemas.microsoft.com/office/drawing/2014/main" id="{7CC3D1EF-F87C-4546-A314-D19EEC88625F}"/>
              </a:ext>
            </a:extLst>
          </p:cNvPr>
          <p:cNvPicPr>
            <a:picLocks noChangeAspect="1"/>
          </p:cNvPicPr>
          <p:nvPr/>
        </p:nvPicPr>
        <p:blipFill rotWithShape="1">
          <a:blip r:embed="rId4"/>
          <a:srcRect l="10518" t="23206"/>
          <a:stretch/>
        </p:blipFill>
        <p:spPr>
          <a:xfrm>
            <a:off x="4688754" y="890342"/>
            <a:ext cx="2940132" cy="1311582"/>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CDC34"/>
                </a:solidFill>
                <a:latin typeface="Georgia" panose="02040502050405020303" pitchFamily="18" charset="0"/>
              </a:rPr>
              <a:t>How does the animal behave?</a:t>
            </a:r>
            <a:endParaRPr lang="en-DE" sz="3200" dirty="0">
              <a:solidFill>
                <a:srgbClr val="FCDC34"/>
              </a:solidFill>
              <a:latin typeface="Georgia" panose="02040502050405020303" pitchFamily="18" charset="0"/>
            </a:endParaRPr>
          </a:p>
        </p:txBody>
      </p:sp>
      <p:grpSp>
        <p:nvGrpSpPr>
          <p:cNvPr id="9" name="Group 8">
            <a:extLst>
              <a:ext uri="{FF2B5EF4-FFF2-40B4-BE49-F238E27FC236}">
                <a16:creationId xmlns:a16="http://schemas.microsoft.com/office/drawing/2014/main" id="{423E58A2-745D-C6C4-1899-91B5B5394662}"/>
              </a:ext>
            </a:extLst>
          </p:cNvPr>
          <p:cNvGrpSpPr/>
          <p:nvPr/>
        </p:nvGrpSpPr>
        <p:grpSpPr>
          <a:xfrm>
            <a:off x="1766241" y="2150201"/>
            <a:ext cx="4833510" cy="3388638"/>
            <a:chOff x="927265" y="1926602"/>
            <a:chExt cx="4286003" cy="3004796"/>
          </a:xfrm>
        </p:grpSpPr>
        <p:pic>
          <p:nvPicPr>
            <p:cNvPr id="5" name="Picture 4">
              <a:extLst>
                <a:ext uri="{FF2B5EF4-FFF2-40B4-BE49-F238E27FC236}">
                  <a16:creationId xmlns:a16="http://schemas.microsoft.com/office/drawing/2014/main" id="{18275202-66AA-B9E1-CB40-A660A0C7FBCF}"/>
                </a:ext>
              </a:extLst>
            </p:cNvPr>
            <p:cNvPicPr>
              <a:picLocks noChangeAspect="1"/>
            </p:cNvPicPr>
            <p:nvPr/>
          </p:nvPicPr>
          <p:blipFill>
            <a:blip r:embed="rId5"/>
            <a:stretch>
              <a:fillRect/>
            </a:stretch>
          </p:blipFill>
          <p:spPr>
            <a:xfrm>
              <a:off x="927265" y="1926602"/>
              <a:ext cx="3525982" cy="3004796"/>
            </a:xfrm>
            <a:prstGeom prst="rect">
              <a:avLst/>
            </a:prstGeom>
          </p:spPr>
        </p:pic>
        <p:pic>
          <p:nvPicPr>
            <p:cNvPr id="7" name="Picture 6">
              <a:extLst>
                <a:ext uri="{FF2B5EF4-FFF2-40B4-BE49-F238E27FC236}">
                  <a16:creationId xmlns:a16="http://schemas.microsoft.com/office/drawing/2014/main" id="{14BA90F5-C93B-1CAE-FA3A-55F9B2079D7D}"/>
                </a:ext>
              </a:extLst>
            </p:cNvPr>
            <p:cNvPicPr>
              <a:picLocks noChangeAspect="1"/>
            </p:cNvPicPr>
            <p:nvPr/>
          </p:nvPicPr>
          <p:blipFill>
            <a:blip r:embed="rId6"/>
            <a:stretch>
              <a:fillRect/>
            </a:stretch>
          </p:blipFill>
          <p:spPr>
            <a:xfrm>
              <a:off x="4539261" y="3006175"/>
              <a:ext cx="674007" cy="845649"/>
            </a:xfrm>
            <a:prstGeom prst="rect">
              <a:avLst/>
            </a:prstGeom>
          </p:spPr>
        </p:pic>
      </p:gr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12/12/2023 13:44</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8</a:t>
            </a:fld>
            <a:endParaRPr lang="en-DE"/>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2" presetClass="entr" presetSubtype="2"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E198F4-5DB6-5AAE-F657-FDDF693BBEBD}"/>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17CDC2-04BA-CCC5-8DC8-30BB9BA49755}"/>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CDC34"/>
                </a:solidFill>
                <a:latin typeface="Georgia" panose="02040502050405020303" pitchFamily="18" charset="0"/>
              </a:rPr>
              <a:t>Distinct motor and reward related frontal activity</a:t>
            </a:r>
            <a:endParaRPr lang="en-DE" sz="3600" dirty="0">
              <a:solidFill>
                <a:srgbClr val="FCDC34"/>
              </a:solidFill>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2"/>
          <a:stretch>
            <a:fillRect/>
          </a:stretch>
        </p:blipFill>
        <p:spPr>
          <a:xfrm>
            <a:off x="233443" y="2490841"/>
            <a:ext cx="5198390" cy="4146408"/>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3"/>
          <a:stretch>
            <a:fillRect/>
          </a:stretch>
        </p:blipFill>
        <p:spPr>
          <a:xfrm>
            <a:off x="5980927" y="2404957"/>
            <a:ext cx="5319713" cy="4456873"/>
          </a:xfrm>
          <a:prstGeom prst="rect">
            <a:avLst/>
          </a:prstGeom>
        </p:spPr>
      </p:pic>
      <p:pic>
        <p:nvPicPr>
          <p:cNvPr id="8" name="Picture 7">
            <a:extLst>
              <a:ext uri="{FF2B5EF4-FFF2-40B4-BE49-F238E27FC236}">
                <a16:creationId xmlns:a16="http://schemas.microsoft.com/office/drawing/2014/main" id="{1427F4F4-F892-0FFA-8ACC-E2D6265FD905}"/>
              </a:ext>
            </a:extLst>
          </p:cNvPr>
          <p:cNvPicPr>
            <a:picLocks noChangeAspect="1"/>
          </p:cNvPicPr>
          <p:nvPr/>
        </p:nvPicPr>
        <p:blipFill rotWithShape="1">
          <a:blip r:embed="rId4"/>
          <a:srcRect l="10518" t="23206"/>
          <a:stretch/>
        </p:blipFill>
        <p:spPr>
          <a:xfrm>
            <a:off x="-1" y="1155402"/>
            <a:ext cx="2801085" cy="1249555"/>
          </a:xfrm>
          <a:prstGeom prst="rect">
            <a:avLst/>
          </a:prstGeom>
        </p:spPr>
      </p:pic>
      <p:pic>
        <p:nvPicPr>
          <p:cNvPr id="9" name="Picture 8">
            <a:extLst>
              <a:ext uri="{FF2B5EF4-FFF2-40B4-BE49-F238E27FC236}">
                <a16:creationId xmlns:a16="http://schemas.microsoft.com/office/drawing/2014/main" id="{A4FD1C3D-D0E2-0385-EB59-E21BA5D909DF}"/>
              </a:ext>
            </a:extLst>
          </p:cNvPr>
          <p:cNvPicPr>
            <a:picLocks noChangeAspect="1"/>
          </p:cNvPicPr>
          <p:nvPr/>
        </p:nvPicPr>
        <p:blipFill rotWithShape="1">
          <a:blip r:embed="rId4"/>
          <a:srcRect l="10518" t="23206"/>
          <a:stretch/>
        </p:blipFill>
        <p:spPr>
          <a:xfrm>
            <a:off x="3432583" y="1259758"/>
            <a:ext cx="5326831" cy="2376282"/>
          </a:xfrm>
          <a:prstGeom prst="rect">
            <a:avLst/>
          </a:prstGeom>
        </p:spPr>
      </p:pic>
      <p:sp>
        <p:nvSpPr>
          <p:cNvPr id="2" name="Date Placeholder 1">
            <a:extLst>
              <a:ext uri="{FF2B5EF4-FFF2-40B4-BE49-F238E27FC236}">
                <a16:creationId xmlns:a16="http://schemas.microsoft.com/office/drawing/2014/main" id="{4CC92E09-AA71-4B17-A17F-43EE31E80670}"/>
              </a:ext>
            </a:extLst>
          </p:cNvPr>
          <p:cNvSpPr>
            <a:spLocks noGrp="1"/>
          </p:cNvSpPr>
          <p:nvPr>
            <p:ph type="dt" sz="half" idx="10"/>
          </p:nvPr>
        </p:nvSpPr>
        <p:spPr/>
        <p:txBody>
          <a:bodyPr/>
          <a:lstStyle/>
          <a:p>
            <a:fld id="{9A7D71E0-A61E-43B4-916F-945F40EC16AC}" type="datetime8">
              <a:rPr lang="en-DE" smtClean="0"/>
              <a:t>12/12/2023 13:44</a:t>
            </a:fld>
            <a:endParaRPr lang="en-DE"/>
          </a:p>
        </p:txBody>
      </p:sp>
      <p:sp>
        <p:nvSpPr>
          <p:cNvPr id="4" name="Slide Number Placeholder 3">
            <a:extLst>
              <a:ext uri="{FF2B5EF4-FFF2-40B4-BE49-F238E27FC236}">
                <a16:creationId xmlns:a16="http://schemas.microsoft.com/office/drawing/2014/main" id="{D27412F4-662D-400F-A198-2F8A3A2F40D5}"/>
              </a:ext>
            </a:extLst>
          </p:cNvPr>
          <p:cNvSpPr>
            <a:spLocks noGrp="1"/>
          </p:cNvSpPr>
          <p:nvPr>
            <p:ph type="sldNum" sz="quarter" idx="12"/>
          </p:nvPr>
        </p:nvSpPr>
        <p:spPr/>
        <p:txBody>
          <a:bodyPr/>
          <a:lstStyle/>
          <a:p>
            <a:fld id="{8D002933-DA69-4593-A8BE-46BA8199777B}" type="slidenum">
              <a:rPr lang="en-DE" smtClean="0"/>
              <a:t>9</a:t>
            </a:fld>
            <a:endParaRPr lang="en-DE"/>
          </a:p>
        </p:txBody>
      </p:sp>
    </p:spTree>
    <p:extLst>
      <p:ext uri="{BB962C8B-B14F-4D97-AF65-F5344CB8AC3E}">
        <p14:creationId xmlns:p14="http://schemas.microsoft.com/office/powerpoint/2010/main" val="21558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922</Words>
  <Application>Microsoft Office PowerPoint</Application>
  <PresentationFormat>Widescreen</PresentationFormat>
  <Paragraphs>175</Paragraphs>
  <Slides>19</Slides>
  <Notes>9</Notes>
  <HiddenSlides>5</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vt:lpstr>
      <vt:lpstr>Georgia</vt:lpstr>
      <vt:lpstr>Office Theme</vt:lpstr>
      <vt:lpstr>My Journey </vt:lpstr>
      <vt:lpstr>Research experience</vt:lpstr>
      <vt:lpstr>PowerPoint Presentation</vt:lpstr>
      <vt:lpstr>Decision making in uncertain situations</vt:lpstr>
      <vt:lpstr>Objective</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415</cp:revision>
  <dcterms:created xsi:type="dcterms:W3CDTF">2023-12-08T14:45:30Z</dcterms:created>
  <dcterms:modified xsi:type="dcterms:W3CDTF">2023-12-12T13:03:53Z</dcterms:modified>
</cp:coreProperties>
</file>